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776" r:id="rId2"/>
    <p:sldMasterId id="2147483871" r:id="rId3"/>
    <p:sldMasterId id="2147483797" r:id="rId4"/>
    <p:sldMasterId id="2147483823" r:id="rId5"/>
    <p:sldMasterId id="2147483864" r:id="rId6"/>
  </p:sldMasterIdLst>
  <p:notesMasterIdLst>
    <p:notesMasterId r:id="rId30"/>
  </p:notesMasterIdLst>
  <p:sldIdLst>
    <p:sldId id="256" r:id="rId7"/>
    <p:sldId id="265" r:id="rId8"/>
    <p:sldId id="310" r:id="rId9"/>
    <p:sldId id="282" r:id="rId10"/>
    <p:sldId id="258" r:id="rId11"/>
    <p:sldId id="261" r:id="rId12"/>
    <p:sldId id="324" r:id="rId13"/>
    <p:sldId id="271" r:id="rId14"/>
    <p:sldId id="308" r:id="rId15"/>
    <p:sldId id="280" r:id="rId16"/>
    <p:sldId id="309" r:id="rId17"/>
    <p:sldId id="305" r:id="rId18"/>
    <p:sldId id="297" r:id="rId19"/>
    <p:sldId id="293" r:id="rId20"/>
    <p:sldId id="294" r:id="rId21"/>
    <p:sldId id="325" r:id="rId22"/>
    <p:sldId id="284" r:id="rId23"/>
    <p:sldId id="326" r:id="rId24"/>
    <p:sldId id="321" r:id="rId25"/>
    <p:sldId id="275" r:id="rId26"/>
    <p:sldId id="322" r:id="rId27"/>
    <p:sldId id="291" r:id="rId28"/>
    <p:sldId id="263" r:id="rId29"/>
  </p:sldIdLst>
  <p:sldSz cx="14630400" cy="8229600"/>
  <p:notesSz cx="7102475" cy="9388475"/>
  <p:defaultTextStyle>
    <a:defPPr>
      <a:defRPr lang="en-US"/>
    </a:defPPr>
    <a:lvl1pPr marL="0" algn="l" defTabSz="1306220" rtl="0" eaLnBrk="1" latinLnBrk="0" hangingPunct="1">
      <a:defRPr sz="2571" kern="1200">
        <a:solidFill>
          <a:schemeClr val="tx1"/>
        </a:solidFill>
        <a:latin typeface="+mn-lt"/>
        <a:ea typeface="+mn-ea"/>
        <a:cs typeface="+mn-cs"/>
      </a:defRPr>
    </a:lvl1pPr>
    <a:lvl2pPr marL="653110" algn="l" defTabSz="1306220" rtl="0" eaLnBrk="1" latinLnBrk="0" hangingPunct="1">
      <a:defRPr sz="2571" kern="1200">
        <a:solidFill>
          <a:schemeClr val="tx1"/>
        </a:solidFill>
        <a:latin typeface="+mn-lt"/>
        <a:ea typeface="+mn-ea"/>
        <a:cs typeface="+mn-cs"/>
      </a:defRPr>
    </a:lvl2pPr>
    <a:lvl3pPr marL="1306220" algn="l" defTabSz="1306220" rtl="0" eaLnBrk="1" latinLnBrk="0" hangingPunct="1">
      <a:defRPr sz="2571" kern="1200">
        <a:solidFill>
          <a:schemeClr val="tx1"/>
        </a:solidFill>
        <a:latin typeface="+mn-lt"/>
        <a:ea typeface="+mn-ea"/>
        <a:cs typeface="+mn-cs"/>
      </a:defRPr>
    </a:lvl3pPr>
    <a:lvl4pPr marL="1959331" algn="l" defTabSz="1306220" rtl="0" eaLnBrk="1" latinLnBrk="0" hangingPunct="1">
      <a:defRPr sz="2571" kern="1200">
        <a:solidFill>
          <a:schemeClr val="tx1"/>
        </a:solidFill>
        <a:latin typeface="+mn-lt"/>
        <a:ea typeface="+mn-ea"/>
        <a:cs typeface="+mn-cs"/>
      </a:defRPr>
    </a:lvl4pPr>
    <a:lvl5pPr marL="2612441" algn="l" defTabSz="1306220" rtl="0" eaLnBrk="1" latinLnBrk="0" hangingPunct="1">
      <a:defRPr sz="2571" kern="1200">
        <a:solidFill>
          <a:schemeClr val="tx1"/>
        </a:solidFill>
        <a:latin typeface="+mn-lt"/>
        <a:ea typeface="+mn-ea"/>
        <a:cs typeface="+mn-cs"/>
      </a:defRPr>
    </a:lvl5pPr>
    <a:lvl6pPr marL="3265551" algn="l" defTabSz="1306220" rtl="0" eaLnBrk="1" latinLnBrk="0" hangingPunct="1">
      <a:defRPr sz="2571" kern="1200">
        <a:solidFill>
          <a:schemeClr val="tx1"/>
        </a:solidFill>
        <a:latin typeface="+mn-lt"/>
        <a:ea typeface="+mn-ea"/>
        <a:cs typeface="+mn-cs"/>
      </a:defRPr>
    </a:lvl6pPr>
    <a:lvl7pPr marL="3918661" algn="l" defTabSz="1306220" rtl="0" eaLnBrk="1" latinLnBrk="0" hangingPunct="1">
      <a:defRPr sz="2571" kern="1200">
        <a:solidFill>
          <a:schemeClr val="tx1"/>
        </a:solidFill>
        <a:latin typeface="+mn-lt"/>
        <a:ea typeface="+mn-ea"/>
        <a:cs typeface="+mn-cs"/>
      </a:defRPr>
    </a:lvl7pPr>
    <a:lvl8pPr marL="4571771" algn="l" defTabSz="1306220" rtl="0" eaLnBrk="1" latinLnBrk="0" hangingPunct="1">
      <a:defRPr sz="2571" kern="1200">
        <a:solidFill>
          <a:schemeClr val="tx1"/>
        </a:solidFill>
        <a:latin typeface="+mn-lt"/>
        <a:ea typeface="+mn-ea"/>
        <a:cs typeface="+mn-cs"/>
      </a:defRPr>
    </a:lvl8pPr>
    <a:lvl9pPr marL="5224882" algn="l" defTabSz="1306220"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20" userDrawn="1">
          <p15:clr>
            <a:srgbClr val="A4A3A4"/>
          </p15:clr>
        </p15:guide>
        <p15:guide id="2" pos="653" userDrawn="1">
          <p15:clr>
            <a:srgbClr val="A4A3A4"/>
          </p15:clr>
        </p15:guide>
        <p15:guide id="3" pos="82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6C9D6"/>
    <a:srgbClr val="D8117D"/>
    <a:srgbClr val="C5CBD7"/>
    <a:srgbClr val="00205B"/>
    <a:srgbClr val="307FE2"/>
    <a:srgbClr val="3F8CC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39" autoAdjust="0"/>
    <p:restoredTop sz="94694" autoAdjust="0"/>
  </p:normalViewPr>
  <p:slideViewPr>
    <p:cSldViewPr snapToGrid="0" snapToObjects="1" showGuides="1">
      <p:cViewPr varScale="1">
        <p:scale>
          <a:sx n="82" d="100"/>
          <a:sy n="82" d="100"/>
        </p:scale>
        <p:origin x="96" y="450"/>
      </p:cViewPr>
      <p:guideLst>
        <p:guide orient="horz" pos="720"/>
        <p:guide pos="653"/>
        <p:guide pos="8294"/>
      </p:guideLst>
    </p:cSldViewPr>
  </p:slideViewPr>
  <p:notesTextViewPr>
    <p:cViewPr>
      <p:scale>
        <a:sx n="1" d="1"/>
        <a:sy n="1" d="1"/>
      </p:scale>
      <p:origin x="0" y="0"/>
    </p:cViewPr>
  </p:notesTextViewPr>
  <p:sorterViewPr>
    <p:cViewPr>
      <p:scale>
        <a:sx n="100" d="100"/>
        <a:sy n="100" d="100"/>
      </p:scale>
      <p:origin x="0" y="-1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FAE32A9-2D33-4A5B-9A52-029F40D15D19}" type="datetimeFigureOut">
              <a:rPr lang="en-US" smtClean="0"/>
              <a:t>9/10/2021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974C83B-2538-4E04-ADA9-AF72B1F182F4}" type="slidenum">
              <a:rPr lang="en-US" smtClean="0"/>
              <a:t>‹#›</a:t>
            </a:fld>
            <a:endParaRPr lang="en-US"/>
          </a:p>
        </p:txBody>
      </p:sp>
    </p:spTree>
    <p:extLst>
      <p:ext uri="{BB962C8B-B14F-4D97-AF65-F5344CB8AC3E}">
        <p14:creationId xmlns:p14="http://schemas.microsoft.com/office/powerpoint/2010/main" val="860328148"/>
      </p:ext>
    </p:extLst>
  </p:cSld>
  <p:clrMap bg1="lt1" tx1="dk1" bg2="lt2" tx2="dk2" accent1="accent1" accent2="accent2" accent3="accent3" accent4="accent4" accent5="accent5" accent6="accent6" hlink="hlink" folHlink="folHlink"/>
  <p:notesStyle>
    <a:lvl1pPr marL="0" algn="l" defTabSz="1306220" rtl="0" eaLnBrk="1" latinLnBrk="0" hangingPunct="1">
      <a:defRPr sz="1714" kern="1200">
        <a:solidFill>
          <a:schemeClr val="tx1"/>
        </a:solidFill>
        <a:latin typeface="+mn-lt"/>
        <a:ea typeface="+mn-ea"/>
        <a:cs typeface="+mn-cs"/>
      </a:defRPr>
    </a:lvl1pPr>
    <a:lvl2pPr marL="653110" algn="l" defTabSz="1306220" rtl="0" eaLnBrk="1" latinLnBrk="0" hangingPunct="1">
      <a:defRPr sz="1714" kern="1200">
        <a:solidFill>
          <a:schemeClr val="tx1"/>
        </a:solidFill>
        <a:latin typeface="+mn-lt"/>
        <a:ea typeface="+mn-ea"/>
        <a:cs typeface="+mn-cs"/>
      </a:defRPr>
    </a:lvl2pPr>
    <a:lvl3pPr marL="1306220" algn="l" defTabSz="1306220" rtl="0" eaLnBrk="1" latinLnBrk="0" hangingPunct="1">
      <a:defRPr sz="1714" kern="1200">
        <a:solidFill>
          <a:schemeClr val="tx1"/>
        </a:solidFill>
        <a:latin typeface="+mn-lt"/>
        <a:ea typeface="+mn-ea"/>
        <a:cs typeface="+mn-cs"/>
      </a:defRPr>
    </a:lvl3pPr>
    <a:lvl4pPr marL="1959331" algn="l" defTabSz="1306220" rtl="0" eaLnBrk="1" latinLnBrk="0" hangingPunct="1">
      <a:defRPr sz="1714" kern="1200">
        <a:solidFill>
          <a:schemeClr val="tx1"/>
        </a:solidFill>
        <a:latin typeface="+mn-lt"/>
        <a:ea typeface="+mn-ea"/>
        <a:cs typeface="+mn-cs"/>
      </a:defRPr>
    </a:lvl4pPr>
    <a:lvl5pPr marL="2612441" algn="l" defTabSz="1306220" rtl="0" eaLnBrk="1" latinLnBrk="0" hangingPunct="1">
      <a:defRPr sz="1714" kern="1200">
        <a:solidFill>
          <a:schemeClr val="tx1"/>
        </a:solidFill>
        <a:latin typeface="+mn-lt"/>
        <a:ea typeface="+mn-ea"/>
        <a:cs typeface="+mn-cs"/>
      </a:defRPr>
    </a:lvl5pPr>
    <a:lvl6pPr marL="3265551" algn="l" defTabSz="1306220" rtl="0" eaLnBrk="1" latinLnBrk="0" hangingPunct="1">
      <a:defRPr sz="1714" kern="1200">
        <a:solidFill>
          <a:schemeClr val="tx1"/>
        </a:solidFill>
        <a:latin typeface="+mn-lt"/>
        <a:ea typeface="+mn-ea"/>
        <a:cs typeface="+mn-cs"/>
      </a:defRPr>
    </a:lvl6pPr>
    <a:lvl7pPr marL="3918661" algn="l" defTabSz="1306220" rtl="0" eaLnBrk="1" latinLnBrk="0" hangingPunct="1">
      <a:defRPr sz="1714" kern="1200">
        <a:solidFill>
          <a:schemeClr val="tx1"/>
        </a:solidFill>
        <a:latin typeface="+mn-lt"/>
        <a:ea typeface="+mn-ea"/>
        <a:cs typeface="+mn-cs"/>
      </a:defRPr>
    </a:lvl7pPr>
    <a:lvl8pPr marL="4571771" algn="l" defTabSz="1306220" rtl="0" eaLnBrk="1" latinLnBrk="0" hangingPunct="1">
      <a:defRPr sz="1714" kern="1200">
        <a:solidFill>
          <a:schemeClr val="tx1"/>
        </a:solidFill>
        <a:latin typeface="+mn-lt"/>
        <a:ea typeface="+mn-ea"/>
        <a:cs typeface="+mn-cs"/>
      </a:defRPr>
    </a:lvl8pPr>
    <a:lvl9pPr marL="5224882" algn="l" defTabSz="1306220" rtl="0" eaLnBrk="1" latinLnBrk="0" hangingPunct="1">
      <a:defRPr sz="17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974C83B-2538-4E04-ADA9-AF72B1F182F4}" type="slidenum">
              <a:rPr lang="en-US" smtClean="0"/>
              <a:t>3</a:t>
            </a:fld>
            <a:endParaRPr lang="en-US"/>
          </a:p>
        </p:txBody>
      </p:sp>
    </p:spTree>
    <p:extLst>
      <p:ext uri="{BB962C8B-B14F-4D97-AF65-F5344CB8AC3E}">
        <p14:creationId xmlns:p14="http://schemas.microsoft.com/office/powerpoint/2010/main" val="83127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SilverSneakers</a:t>
            </a:r>
            <a:r>
              <a:rPr lang="en-US" dirty="0"/>
              <a:t> Fitness Program </a:t>
            </a:r>
          </a:p>
          <a:p>
            <a:r>
              <a:rPr lang="en-US" dirty="0"/>
              <a:t>Use at any nearby participating location, and even when traveling.</a:t>
            </a:r>
          </a:p>
          <a:p>
            <a:r>
              <a:rPr lang="en-US" dirty="0"/>
              <a:t>Includes:</a:t>
            </a:r>
          </a:p>
          <a:p>
            <a:r>
              <a:rPr lang="en-US" dirty="0"/>
              <a:t>• A free basic fitness membership at more than 16,000 locations in the SilverSneakers network</a:t>
            </a:r>
          </a:p>
          <a:p>
            <a:r>
              <a:rPr lang="en-US" dirty="0"/>
              <a:t>• Online support</a:t>
            </a:r>
          </a:p>
          <a:p>
            <a:r>
              <a:rPr lang="en-US" dirty="0"/>
              <a:t>• </a:t>
            </a:r>
            <a:r>
              <a:rPr lang="en-US" dirty="0" err="1"/>
              <a:t>SilverSneakers</a:t>
            </a:r>
            <a:r>
              <a:rPr lang="en-US" dirty="0"/>
              <a:t> FLEX</a:t>
            </a:r>
            <a:r>
              <a:rPr lang="en-US" baseline="30000" dirty="0"/>
              <a:t>TM </a:t>
            </a:r>
            <a:r>
              <a:rPr lang="en-US" dirty="0"/>
              <a:t>fitness classes</a:t>
            </a:r>
          </a:p>
          <a:p>
            <a:r>
              <a:rPr lang="en-US" dirty="0"/>
              <a:t>• At-home fitness kit options for stress relief, strength, walking, and yoga</a:t>
            </a:r>
          </a:p>
          <a:p>
            <a:endParaRPr lang="en-US" dirty="0"/>
          </a:p>
          <a:p>
            <a:r>
              <a:rPr lang="en-US" dirty="0"/>
              <a:t>Health Club Savings</a:t>
            </a:r>
          </a:p>
          <a:p>
            <a:r>
              <a:rPr lang="en-US" dirty="0"/>
              <a:t>Join a class, work with weights, swim some laps, or try something new. Health Club Savings offers the variety you want and the flexibility you deserve. If you belong to a participating health club that is not in the </a:t>
            </a:r>
            <a:r>
              <a:rPr lang="en-US" dirty="0" err="1"/>
              <a:t>SilverSneakers</a:t>
            </a:r>
            <a:r>
              <a:rPr lang="en-US" dirty="0"/>
              <a:t> network, you can receive a reimbursement of up to $20 in your monthly health club membership fees.</a:t>
            </a:r>
          </a:p>
          <a:p>
            <a:endParaRPr lang="en-US" dirty="0"/>
          </a:p>
        </p:txBody>
      </p:sp>
      <p:sp>
        <p:nvSpPr>
          <p:cNvPr id="4" name="Slide Number Placeholder 3"/>
          <p:cNvSpPr>
            <a:spLocks noGrp="1"/>
          </p:cNvSpPr>
          <p:nvPr>
            <p:ph type="sldNum" sz="quarter" idx="10"/>
          </p:nvPr>
        </p:nvSpPr>
        <p:spPr/>
        <p:txBody>
          <a:bodyPr/>
          <a:lstStyle/>
          <a:p>
            <a:fld id="{5F2107D1-0661-4E74-8735-0A69BA8E7788}" type="slidenum">
              <a:rPr lang="en-US" smtClean="0"/>
              <a:t>19</a:t>
            </a:fld>
            <a:endParaRPr lang="en-US"/>
          </a:p>
        </p:txBody>
      </p:sp>
    </p:spTree>
    <p:extLst>
      <p:ext uri="{BB962C8B-B14F-4D97-AF65-F5344CB8AC3E}">
        <p14:creationId xmlns:p14="http://schemas.microsoft.com/office/powerpoint/2010/main" val="362251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4C83B-2538-4E04-ADA9-AF72B1F182F4}" type="slidenum">
              <a:rPr lang="en-US" smtClean="0"/>
              <a:t>23</a:t>
            </a:fld>
            <a:endParaRPr lang="en-US"/>
          </a:p>
        </p:txBody>
      </p:sp>
    </p:spTree>
    <p:extLst>
      <p:ext uri="{BB962C8B-B14F-4D97-AF65-F5344CB8AC3E}">
        <p14:creationId xmlns:p14="http://schemas.microsoft.com/office/powerpoint/2010/main" val="551233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4</a:t>
            </a:fld>
            <a:endParaRPr lang="en-US"/>
          </a:p>
        </p:txBody>
      </p:sp>
    </p:spTree>
    <p:extLst>
      <p:ext uri="{BB962C8B-B14F-4D97-AF65-F5344CB8AC3E}">
        <p14:creationId xmlns:p14="http://schemas.microsoft.com/office/powerpoint/2010/main" val="4039460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Almost every primary care clinic is in our network! Your chosen clinic is just a home base – your doctor does not have to approve, refer, or sign off on anything for you to see whoever you want. Yes, ALMOST every primary care clinic, the few primary care clinics of HealthPartners are not within our network, but the specialty and urgent care HealthPartners clinics are.  For those that use the internet, it’s best to click Find a Doctor on UCVare.org to search for your doctor in the network. Choose UCare for Seniors as your plan.</a:t>
            </a:r>
            <a:endParaRPr lang="en-US" dirty="0"/>
          </a:p>
          <a:p>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7</a:t>
            </a:fld>
            <a:endParaRPr lang="en-US"/>
          </a:p>
        </p:txBody>
      </p:sp>
    </p:spTree>
    <p:extLst>
      <p:ext uri="{BB962C8B-B14F-4D97-AF65-F5344CB8AC3E}">
        <p14:creationId xmlns:p14="http://schemas.microsoft.com/office/powerpoint/2010/main" val="90467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Almost every primary care clinic is in our network! Your chosen clinic is just a home base – your doctor does not have to approve, refer, or sign off on anything for you to see whoever you want. Yes, ALMOST every primary care clinic, the few primary care clinics of HealthPartners are not within our network, but the specialty and urgent care HealthPartners clinics are.  For those that use the internet, it’s best to click Find a Doctor on UCVare.org to search for your doctor in the network. Choose UCare for Seniors as your plan.</a:t>
            </a:r>
            <a:endParaRPr lang="en-US" dirty="0"/>
          </a:p>
          <a:p>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8</a:t>
            </a:fld>
            <a:endParaRPr lang="en-US"/>
          </a:p>
        </p:txBody>
      </p:sp>
    </p:spTree>
    <p:extLst>
      <p:ext uri="{BB962C8B-B14F-4D97-AF65-F5344CB8AC3E}">
        <p14:creationId xmlns:p14="http://schemas.microsoft.com/office/powerpoint/2010/main" val="9046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12</a:t>
            </a:fld>
            <a:endParaRPr lang="en-US"/>
          </a:p>
        </p:txBody>
      </p:sp>
    </p:spTree>
    <p:extLst>
      <p:ext uri="{BB962C8B-B14F-4D97-AF65-F5344CB8AC3E}">
        <p14:creationId xmlns:p14="http://schemas.microsoft.com/office/powerpoint/2010/main" val="200792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4C83B-2538-4E04-ADA9-AF72B1F182F4}" type="slidenum">
              <a:rPr lang="en-US" smtClean="0"/>
              <a:t>13</a:t>
            </a:fld>
            <a:endParaRPr lang="en-US"/>
          </a:p>
        </p:txBody>
      </p:sp>
    </p:spTree>
    <p:extLst>
      <p:ext uri="{BB962C8B-B14F-4D97-AF65-F5344CB8AC3E}">
        <p14:creationId xmlns:p14="http://schemas.microsoft.com/office/powerpoint/2010/main" val="2104091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14</a:t>
            </a:fld>
            <a:endParaRPr lang="en-US"/>
          </a:p>
        </p:txBody>
      </p:sp>
    </p:spTree>
    <p:extLst>
      <p:ext uri="{BB962C8B-B14F-4D97-AF65-F5344CB8AC3E}">
        <p14:creationId xmlns:p14="http://schemas.microsoft.com/office/powerpoint/2010/main" val="427485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C6FD62-C73F-49DB-9176-0E22AF574903}" type="slidenum">
              <a:rPr lang="en-US" smtClean="0"/>
              <a:t>15</a:t>
            </a:fld>
            <a:endParaRPr lang="en-US"/>
          </a:p>
        </p:txBody>
      </p:sp>
    </p:spTree>
    <p:extLst>
      <p:ext uri="{BB962C8B-B14F-4D97-AF65-F5344CB8AC3E}">
        <p14:creationId xmlns:p14="http://schemas.microsoft.com/office/powerpoint/2010/main" val="4125405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SilverSneakers</a:t>
            </a:r>
            <a:r>
              <a:rPr lang="en-US" dirty="0"/>
              <a:t> Fitness Program </a:t>
            </a:r>
          </a:p>
          <a:p>
            <a:r>
              <a:rPr lang="en-US" dirty="0"/>
              <a:t>Use at any nearby participating location, and even when traveling.</a:t>
            </a:r>
          </a:p>
          <a:p>
            <a:r>
              <a:rPr lang="en-US" dirty="0"/>
              <a:t>Includes:</a:t>
            </a:r>
          </a:p>
          <a:p>
            <a:r>
              <a:rPr lang="en-US" dirty="0"/>
              <a:t>• A free basic fitness membership at more than 16,000 locations in the SilverSneakers network</a:t>
            </a:r>
          </a:p>
          <a:p>
            <a:r>
              <a:rPr lang="en-US" dirty="0"/>
              <a:t>• Online support</a:t>
            </a:r>
          </a:p>
          <a:p>
            <a:r>
              <a:rPr lang="en-US" dirty="0"/>
              <a:t>• </a:t>
            </a:r>
            <a:r>
              <a:rPr lang="en-US" dirty="0" err="1"/>
              <a:t>SilverSneakers</a:t>
            </a:r>
            <a:r>
              <a:rPr lang="en-US" dirty="0"/>
              <a:t> FLEX</a:t>
            </a:r>
            <a:r>
              <a:rPr lang="en-US" baseline="30000" dirty="0"/>
              <a:t>TM </a:t>
            </a:r>
            <a:r>
              <a:rPr lang="en-US" dirty="0"/>
              <a:t>fitness classes</a:t>
            </a:r>
          </a:p>
          <a:p>
            <a:r>
              <a:rPr lang="en-US" dirty="0"/>
              <a:t>• At-home fitness kit options for stress relief, strength, walking, and yoga</a:t>
            </a:r>
          </a:p>
          <a:p>
            <a:endParaRPr lang="en-US" dirty="0"/>
          </a:p>
          <a:p>
            <a:r>
              <a:rPr lang="en-US" dirty="0"/>
              <a:t>Health Club Savings</a:t>
            </a:r>
          </a:p>
          <a:p>
            <a:r>
              <a:rPr lang="en-US" dirty="0"/>
              <a:t>Join a class, work with weights, swim some laps, or try something new. Health Club Savings offers the variety you want and the flexibility you deserve. If you belong to a participating health club that is not in the </a:t>
            </a:r>
            <a:r>
              <a:rPr lang="en-US" dirty="0" err="1"/>
              <a:t>SilverSneakers</a:t>
            </a:r>
            <a:r>
              <a:rPr lang="en-US" dirty="0"/>
              <a:t> network, you can receive a reimbursement of up to $20 in your monthly health club membership fees.</a:t>
            </a:r>
          </a:p>
          <a:p>
            <a:endParaRPr lang="en-US" dirty="0"/>
          </a:p>
        </p:txBody>
      </p:sp>
      <p:sp>
        <p:nvSpPr>
          <p:cNvPr id="4" name="Slide Number Placeholder 3"/>
          <p:cNvSpPr>
            <a:spLocks noGrp="1"/>
          </p:cNvSpPr>
          <p:nvPr>
            <p:ph type="sldNum" sz="quarter" idx="10"/>
          </p:nvPr>
        </p:nvSpPr>
        <p:spPr/>
        <p:txBody>
          <a:bodyPr/>
          <a:lstStyle/>
          <a:p>
            <a:fld id="{5F2107D1-0661-4E74-8735-0A69BA8E7788}" type="slidenum">
              <a:rPr lang="en-US" smtClean="0"/>
              <a:t>18</a:t>
            </a:fld>
            <a:endParaRPr lang="en-US"/>
          </a:p>
        </p:txBody>
      </p:sp>
    </p:spTree>
    <p:extLst>
      <p:ext uri="{BB962C8B-B14F-4D97-AF65-F5344CB8AC3E}">
        <p14:creationId xmlns:p14="http://schemas.microsoft.com/office/powerpoint/2010/main" val="40333393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4.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Master" Target="../slideMasters/slideMaster5.xml"/><Relationship Id="rId5" Type="http://schemas.openxmlformats.org/officeDocument/2006/relationships/image" Target="../media/image45.svg"/><Relationship Id="rId4" Type="http://schemas.openxmlformats.org/officeDocument/2006/relationships/image" Target="../media/image2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ark Blue">
    <p:bg>
      <p:bgPr>
        <a:solidFill>
          <a:schemeClr val="bg2"/>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DBDC37DE-28D9-6D41-B094-0F967B8BA9D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5" name="Graphic 14">
            <a:extLst>
              <a:ext uri="{FF2B5EF4-FFF2-40B4-BE49-F238E27FC236}">
                <a16:creationId xmlns:a16="http://schemas.microsoft.com/office/drawing/2014/main" id="{8B3C2EE8-85CD-1E43-BB61-090B7A342F9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6" name="Graphic 15">
            <a:extLst>
              <a:ext uri="{FF2B5EF4-FFF2-40B4-BE49-F238E27FC236}">
                <a16:creationId xmlns:a16="http://schemas.microsoft.com/office/drawing/2014/main" id="{203E945A-0926-F84F-B259-187586BEBEBF}"/>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7" name="Graphic 16">
            <a:extLst>
              <a:ext uri="{FF2B5EF4-FFF2-40B4-BE49-F238E27FC236}">
                <a16:creationId xmlns:a16="http://schemas.microsoft.com/office/drawing/2014/main" id="{1DC777D1-300D-AB41-B8F6-EC0FFCA98D4E}"/>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8" name="Graphic 17">
            <a:extLst>
              <a:ext uri="{FF2B5EF4-FFF2-40B4-BE49-F238E27FC236}">
                <a16:creationId xmlns:a16="http://schemas.microsoft.com/office/drawing/2014/main" id="{31B6DB0A-BAD1-A442-893C-6F205F5DEED2}"/>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9" name="Graphic 18">
            <a:extLst>
              <a:ext uri="{FF2B5EF4-FFF2-40B4-BE49-F238E27FC236}">
                <a16:creationId xmlns:a16="http://schemas.microsoft.com/office/drawing/2014/main" id="{71BDCE6F-2431-8647-B463-45081FFCC7B1}"/>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122723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style.rotation</p:attrName>
                                        </p:attrNameLst>
                                      </p:cBhvr>
                                      <p:tavLst>
                                        <p:tav tm="0">
                                          <p:val>
                                            <p:fltVal val="720"/>
                                          </p:val>
                                        </p:tav>
                                        <p:tav tm="100000">
                                          <p:val>
                                            <p:fltVal val="0"/>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 calcmode="lin" valueType="num">
                                      <p:cBhvr>
                                        <p:cTn id="14" dur="1000" fill="hold"/>
                                        <p:tgtEl>
                                          <p:spTgt spid="14"/>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DB11C1-993B-7547-BDCA-23A2D7F2E8D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1567" y="759438"/>
            <a:ext cx="2820355" cy="485860"/>
          </a:xfrm>
          <a:prstGeom prst="rect">
            <a:avLst/>
          </a:prstGeom>
          <a:solidFill>
            <a:schemeClr val="accent1">
              <a:alpha val="0"/>
            </a:schemeClr>
          </a:solidFill>
        </p:spPr>
      </p:pic>
      <p:sp>
        <p:nvSpPr>
          <p:cNvPr id="8" name="Title 1">
            <a:extLst>
              <a:ext uri="{FF2B5EF4-FFF2-40B4-BE49-F238E27FC236}">
                <a16:creationId xmlns:a16="http://schemas.microsoft.com/office/drawing/2014/main" id="{AE297242-A2A3-3C43-BBA1-F613400657E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3F68A4D7-DA15-004C-9F47-E24B4D53C01C}"/>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9524647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3D6B2CD-D640-1245-9868-C147A8AAE1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3097D3DD-A0AD-D64A-9619-FFB06590EAC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14" name="Picture 13">
            <a:extLst>
              <a:ext uri="{FF2B5EF4-FFF2-40B4-BE49-F238E27FC236}">
                <a16:creationId xmlns:a16="http://schemas.microsoft.com/office/drawing/2014/main" id="{99F2DA9A-8EDC-A844-BB78-F9543AD9CB1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7" name="Title 1">
            <a:extLst>
              <a:ext uri="{FF2B5EF4-FFF2-40B4-BE49-F238E27FC236}">
                <a16:creationId xmlns:a16="http://schemas.microsoft.com/office/drawing/2014/main" id="{C80AA3A3-3667-7E4A-B5CB-2FBA7AA9EFFA}"/>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8" name="Subtitle 2">
            <a:extLst>
              <a:ext uri="{FF2B5EF4-FFF2-40B4-BE49-F238E27FC236}">
                <a16:creationId xmlns:a16="http://schemas.microsoft.com/office/drawing/2014/main" id="{04290FF8-15A0-FD45-AE73-37A2B7FF8B37}"/>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2459035546"/>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Medium Blue with Spark">
    <p:bg>
      <p:bgPr>
        <a:solidFill>
          <a:schemeClr val="tx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94F46A1-1852-A24A-BB49-7DA2CEABE24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7" name="Graphic 6">
            <a:extLst>
              <a:ext uri="{FF2B5EF4-FFF2-40B4-BE49-F238E27FC236}">
                <a16:creationId xmlns:a16="http://schemas.microsoft.com/office/drawing/2014/main" id="{CE154826-0429-0645-83F8-1B0A34BEACB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03A45541-5EA9-DC49-A015-943399AA87D8}"/>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2" name="Title 1">
            <a:extLst>
              <a:ext uri="{FF2B5EF4-FFF2-40B4-BE49-F238E27FC236}">
                <a16:creationId xmlns:a16="http://schemas.microsoft.com/office/drawing/2014/main" id="{E5D64C68-1DE5-1946-B510-B06710F14A08}"/>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7" name="Subtitle 2">
            <a:extLst>
              <a:ext uri="{FF2B5EF4-FFF2-40B4-BE49-F238E27FC236}">
                <a16:creationId xmlns:a16="http://schemas.microsoft.com/office/drawing/2014/main" id="{C6F192EC-A157-0948-9786-5769581D8179}"/>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81886402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Light Blue with Spark">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E07B452-B6DA-BD43-A888-11E345D6862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0AE1B834-8557-F745-998C-E3668913094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300BDE9E-EE5A-C647-9376-EC5A4500CCFA}"/>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1" name="Title 1">
            <a:extLst>
              <a:ext uri="{FF2B5EF4-FFF2-40B4-BE49-F238E27FC236}">
                <a16:creationId xmlns:a16="http://schemas.microsoft.com/office/drawing/2014/main" id="{AC33E64B-4C83-934D-8643-28109DAFDB2A}"/>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2" name="Subtitle 2">
            <a:extLst>
              <a:ext uri="{FF2B5EF4-FFF2-40B4-BE49-F238E27FC236}">
                <a16:creationId xmlns:a16="http://schemas.microsoft.com/office/drawing/2014/main" id="{447EBD31-545D-AB48-B527-2C617ADAEEC1}"/>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252475307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Yellow with Spark">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4ADB07-B2FC-3F4F-A34C-7EF4C2FC09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33FDE32B-6D2C-AB42-9C8E-84C4A1806023}"/>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B4F0ED8F-7A88-CF4F-A1F0-6506F2339879}"/>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1" name="Title 1">
            <a:extLst>
              <a:ext uri="{FF2B5EF4-FFF2-40B4-BE49-F238E27FC236}">
                <a16:creationId xmlns:a16="http://schemas.microsoft.com/office/drawing/2014/main" id="{BE981A7A-BECB-EB45-B3BB-36EE07F81A81}"/>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2" name="Subtitle 2">
            <a:extLst>
              <a:ext uri="{FF2B5EF4-FFF2-40B4-BE49-F238E27FC236}">
                <a16:creationId xmlns:a16="http://schemas.microsoft.com/office/drawing/2014/main" id="{61718790-5DE8-674E-82AC-ED4F0054DFB1}"/>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solidFill>
                <a:latin typeface="Verdana" panose="020B0604030504040204" pitchFamily="34" charset="0"/>
                <a:ea typeface="Verdana" panose="020B0604030504040204" pitchFamily="34" charset="0"/>
                <a:cs typeface="Verdana" panose="020B0604030504040204" pitchFamily="34" charset="0"/>
              </a:rPr>
              <a:t>Click to edit Master subtitle style</a:t>
            </a:r>
          </a:p>
        </p:txBody>
      </p:sp>
    </p:spTree>
    <p:extLst>
      <p:ext uri="{BB962C8B-B14F-4D97-AF65-F5344CB8AC3E}">
        <p14:creationId xmlns:p14="http://schemas.microsoft.com/office/powerpoint/2010/main" val="132095367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Red with Spark">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1D9F8F8-93CF-A743-903E-BB48D2F1290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6385" y="5738947"/>
            <a:ext cx="14698939" cy="2490654"/>
          </a:xfrm>
          <a:prstGeom prst="rect">
            <a:avLst/>
          </a:prstGeom>
        </p:spPr>
      </p:pic>
      <p:pic>
        <p:nvPicPr>
          <p:cNvPr id="8" name="Graphic 7">
            <a:extLst>
              <a:ext uri="{FF2B5EF4-FFF2-40B4-BE49-F238E27FC236}">
                <a16:creationId xmlns:a16="http://schemas.microsoft.com/office/drawing/2014/main" id="{21E78372-2F0B-E447-86B3-9C01C645398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55520" y="636930"/>
            <a:ext cx="1917659" cy="1917659"/>
          </a:xfrm>
          <a:prstGeom prst="rect">
            <a:avLst/>
          </a:prstGeom>
        </p:spPr>
      </p:pic>
      <p:pic>
        <p:nvPicPr>
          <p:cNvPr id="9" name="Picture 8">
            <a:extLst>
              <a:ext uri="{FF2B5EF4-FFF2-40B4-BE49-F238E27FC236}">
                <a16:creationId xmlns:a16="http://schemas.microsoft.com/office/drawing/2014/main" id="{AA4E1669-B28C-AC40-B3F3-E12782913FA1}"/>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11338560" y="7406059"/>
            <a:ext cx="2492532" cy="427744"/>
          </a:xfrm>
          <a:prstGeom prst="rect">
            <a:avLst/>
          </a:prstGeom>
        </p:spPr>
      </p:pic>
      <p:sp>
        <p:nvSpPr>
          <p:cNvPr id="11" name="Title 1">
            <a:extLst>
              <a:ext uri="{FF2B5EF4-FFF2-40B4-BE49-F238E27FC236}">
                <a16:creationId xmlns:a16="http://schemas.microsoft.com/office/drawing/2014/main" id="{4443E67C-9E3B-ED40-B30A-6DCECBEB698B}"/>
              </a:ext>
            </a:extLst>
          </p:cNvPr>
          <p:cNvSpPr txBox="1">
            <a:spLocks/>
          </p:cNvSpPr>
          <p:nvPr userDrawn="1"/>
        </p:nvSpPr>
        <p:spPr>
          <a:xfrm>
            <a:off x="2839037" y="2113492"/>
            <a:ext cx="10981893" cy="2796775"/>
          </a:xfrm>
          <a:prstGeom prst="rect">
            <a:avLst/>
          </a:prstGeom>
        </p:spPr>
        <p:txBody>
          <a:bodyPr vert="horz" lIns="73152" tIns="45720" rIns="0" bIns="45720" rtlCol="0" anchor="b">
            <a:noAutofit/>
          </a:bodyPr>
          <a:lstStyle>
            <a:lvl1pPr algn="l" defTabSz="822960" rtl="0" eaLnBrk="1" latinLnBrk="0" hangingPunct="1">
              <a:lnSpc>
                <a:spcPct val="90000"/>
              </a:lnSpc>
              <a:spcBef>
                <a:spcPct val="0"/>
              </a:spcBef>
              <a:buNone/>
              <a:defRPr sz="7200" b="0" i="0" kern="1200" spc="113" baseline="0">
                <a:solidFill>
                  <a:srgbClr val="FFFFFF"/>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latin typeface="Verdana" panose="020B0604030504040204" pitchFamily="34" charset="0"/>
                <a:ea typeface="Verdana" panose="020B0604030504040204" pitchFamily="34" charset="0"/>
                <a:cs typeface="Verdana" panose="020B0604030504040204" pitchFamily="34" charset="0"/>
              </a:rPr>
              <a:t>Click to edit Master title style</a:t>
            </a:r>
          </a:p>
        </p:txBody>
      </p:sp>
      <p:sp>
        <p:nvSpPr>
          <p:cNvPr id="15" name="Subtitle 2">
            <a:extLst>
              <a:ext uri="{FF2B5EF4-FFF2-40B4-BE49-F238E27FC236}">
                <a16:creationId xmlns:a16="http://schemas.microsoft.com/office/drawing/2014/main" id="{F1AF25D6-10C4-264A-97C6-9383F80EE5F8}"/>
              </a:ext>
            </a:extLst>
          </p:cNvPr>
          <p:cNvSpPr txBox="1">
            <a:spLocks/>
          </p:cNvSpPr>
          <p:nvPr userDrawn="1"/>
        </p:nvSpPr>
        <p:spPr>
          <a:xfrm>
            <a:off x="2849199" y="5006985"/>
            <a:ext cx="10981893" cy="504192"/>
          </a:xfrm>
          <a:prstGeom prst="rect">
            <a:avLst/>
          </a:prstGeom>
        </p:spPr>
        <p:txBody>
          <a:bodyPr vert="horz" lIns="100584" tIns="45720" rIns="118872" bIns="45720" rtlCol="0" anchor="ctr">
            <a:noAutofit/>
          </a:bodyPr>
          <a:lstStyle>
            <a:lvl1pPr marL="0" indent="0" algn="l"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2800" b="0" i="0"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5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685800" indent="0" algn="ctr" defTabSz="822960" rtl="0" eaLnBrk="1" latinLnBrk="0" hangingPunct="1">
              <a:lnSpc>
                <a:spcPts val="2400"/>
              </a:lnSpc>
              <a:spcBef>
                <a:spcPts val="0"/>
              </a:spcBef>
              <a:spcAft>
                <a:spcPts val="1080"/>
              </a:spcAft>
              <a:buClr>
                <a:schemeClr val="accent5"/>
              </a:buClr>
              <a:buFont typeface="Arial" panose="020B0604020202020204" pitchFamily="34" charset="0"/>
              <a:buNone/>
              <a:defRPr lang="en-US" sz="135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028700" indent="0" algn="ctr" defTabSz="822960" rtl="0" eaLnBrk="1" latinLnBrk="0" hangingPunct="1">
              <a:lnSpc>
                <a:spcPts val="2400"/>
              </a:lnSpc>
              <a:spcBef>
                <a:spcPts val="0"/>
              </a:spcBef>
              <a:spcAft>
                <a:spcPts val="1080"/>
              </a:spcAft>
              <a:buClr>
                <a:schemeClr val="accent5"/>
              </a:buClr>
              <a:buFont typeface="Verdana" panose="020B0604030504040204" pitchFamily="34" charset="0"/>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371600" indent="0" algn="ctr" defTabSz="822960" rtl="0" eaLnBrk="1" latinLnBrk="0" hangingPunct="1">
              <a:lnSpc>
                <a:spcPts val="2400"/>
              </a:lnSpc>
              <a:spcBef>
                <a:spcPts val="0"/>
              </a:spcBef>
              <a:spcAft>
                <a:spcPts val="1080"/>
              </a:spcAft>
              <a:buClr>
                <a:schemeClr val="accent5"/>
              </a:buClr>
              <a:buSzPct val="90000"/>
              <a:buFont typeface="Wingdings" panose="05000000000000000000" pitchFamily="2" charset="2"/>
              <a:buNone/>
              <a:defRPr lang="en-US" sz="1200" kern="120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7145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6pPr>
            <a:lvl7pPr marL="20574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7pPr>
            <a:lvl8pPr marL="24003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8pPr>
            <a:lvl9pPr marL="2743200" indent="0" algn="ctr" defTabSz="822960" rtl="0" eaLnBrk="1" latinLnBrk="0" hangingPunct="1">
              <a:lnSpc>
                <a:spcPct val="90000"/>
              </a:lnSpc>
              <a:spcBef>
                <a:spcPts val="450"/>
              </a:spcBef>
              <a:buFont typeface="Arial" panose="020B0604020202020204" pitchFamily="34" charset="0"/>
              <a:buNone/>
              <a:defRPr sz="1200" kern="1200">
                <a:solidFill>
                  <a:schemeClr val="tx1"/>
                </a:solidFill>
                <a:latin typeface="+mn-lt"/>
                <a:ea typeface="+mn-ea"/>
                <a:cs typeface="+mn-cs"/>
              </a:defRPr>
            </a:lvl9pPr>
          </a:lstStyle>
          <a:p>
            <a:r>
              <a:rPr lang="en-US">
                <a:latin typeface="Verdana" panose="020B0604030504040204" pitchFamily="34" charset="0"/>
                <a:ea typeface="Verdana" panose="020B0604030504040204" pitchFamily="34" charset="0"/>
                <a:cs typeface="Verdana" panose="020B0604030504040204" pitchFamily="34" charset="0"/>
              </a:rPr>
              <a:t>Click to edit Master subtitle style</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4943448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6B7C9000-8D1F-4540-ADEA-E714C3A95B4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042183" y="636930"/>
            <a:ext cx="1917659" cy="1917659"/>
          </a:xfrm>
          <a:prstGeom prst="rect">
            <a:avLst/>
          </a:prstGeom>
        </p:spPr>
      </p:pic>
      <p:pic>
        <p:nvPicPr>
          <p:cNvPr id="8" name="Graphic 7">
            <a:extLst>
              <a:ext uri="{FF2B5EF4-FFF2-40B4-BE49-F238E27FC236}">
                <a16:creationId xmlns:a16="http://schemas.microsoft.com/office/drawing/2014/main" id="{FD3AB5AA-FD05-2441-81A1-19F416275E8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3B7EFF71-ED2E-524E-837C-571518868F3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7D794B2-4197-A24C-83C2-B9ECF976B5A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52958813"/>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3D2C0E1-E760-984B-9FE4-5BE7CCAF809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3" name="Graphic 12">
            <a:extLst>
              <a:ext uri="{FF2B5EF4-FFF2-40B4-BE49-F238E27FC236}">
                <a16:creationId xmlns:a16="http://schemas.microsoft.com/office/drawing/2014/main" id="{B9579A06-39CC-B048-89E5-EAEFEAFA6B3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4" name="Title 1">
            <a:extLst>
              <a:ext uri="{FF2B5EF4-FFF2-40B4-BE49-F238E27FC236}">
                <a16:creationId xmlns:a16="http://schemas.microsoft.com/office/drawing/2014/main" id="{41E5EDE4-C15C-7049-A40E-BD2FE809A0CC}"/>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83D002FF-30B4-1A45-86B9-E6DC334AA1F4}"/>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34584447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EFCC5E1-572D-C545-87C4-2166B65EBE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E935EE64-8FD2-B442-A3E8-036103B7C2A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CFCEE4D1-6042-D041-B5D3-E24DFB225014}"/>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A82C9667-AB02-4E4E-83ED-807B72F3C5C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4159014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DC113C9-E91A-C843-9A3F-E35BB770162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9212B699-44D6-554D-A602-BEA07ACE28E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3" name="Title 1">
            <a:extLst>
              <a:ext uri="{FF2B5EF4-FFF2-40B4-BE49-F238E27FC236}">
                <a16:creationId xmlns:a16="http://schemas.microsoft.com/office/drawing/2014/main" id="{D97B1F7B-B799-A647-997F-095337A834E5}"/>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4262950E-345E-5E4E-B095-FF59C1A72001}"/>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40109439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Medium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73E0C97-BD87-0D42-B47D-C4ECF93627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9" name="Graphic 8">
            <a:extLst>
              <a:ext uri="{FF2B5EF4-FFF2-40B4-BE49-F238E27FC236}">
                <a16:creationId xmlns:a16="http://schemas.microsoft.com/office/drawing/2014/main" id="{CE752AEA-9B43-5546-ADFE-5351627036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0" name="Graphic 9">
            <a:extLst>
              <a:ext uri="{FF2B5EF4-FFF2-40B4-BE49-F238E27FC236}">
                <a16:creationId xmlns:a16="http://schemas.microsoft.com/office/drawing/2014/main" id="{1B0E15FE-1226-6448-B000-3346731BECCD}"/>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1" name="Graphic 10">
            <a:extLst>
              <a:ext uri="{FF2B5EF4-FFF2-40B4-BE49-F238E27FC236}">
                <a16:creationId xmlns:a16="http://schemas.microsoft.com/office/drawing/2014/main" id="{1D671D28-9EC7-A04E-B786-A1E389E2959B}"/>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2" name="Graphic 11">
            <a:extLst>
              <a:ext uri="{FF2B5EF4-FFF2-40B4-BE49-F238E27FC236}">
                <a16:creationId xmlns:a16="http://schemas.microsoft.com/office/drawing/2014/main" id="{D71816B9-7960-5940-B119-99BE817DE040}"/>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9" name="Graphic 18">
            <a:extLst>
              <a:ext uri="{FF2B5EF4-FFF2-40B4-BE49-F238E27FC236}">
                <a16:creationId xmlns:a16="http://schemas.microsoft.com/office/drawing/2014/main" id="{30B3061E-0423-4B45-8661-D83ADDDEB4C1}"/>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268212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style.rotation</p:attrName>
                                        </p:attrNameLst>
                                      </p:cBhvr>
                                      <p:tavLst>
                                        <p:tav tm="0">
                                          <p:val>
                                            <p:fltVal val="720"/>
                                          </p:val>
                                        </p:tav>
                                        <p:tav tm="100000">
                                          <p:val>
                                            <p:fltVal val="0"/>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1+#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693E8A1-B643-6E4E-8E9A-E51494C58DE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0" name="Graphic 9">
            <a:extLst>
              <a:ext uri="{FF2B5EF4-FFF2-40B4-BE49-F238E27FC236}">
                <a16:creationId xmlns:a16="http://schemas.microsoft.com/office/drawing/2014/main" id="{C1DB329C-27FD-4D4B-A092-E5510842E50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042183" y="636930"/>
            <a:ext cx="1917659" cy="1917659"/>
          </a:xfrm>
          <a:prstGeom prst="rect">
            <a:avLst/>
          </a:prstGeom>
        </p:spPr>
      </p:pic>
      <p:sp>
        <p:nvSpPr>
          <p:cNvPr id="12" name="Title 1">
            <a:extLst>
              <a:ext uri="{FF2B5EF4-FFF2-40B4-BE49-F238E27FC236}">
                <a16:creationId xmlns:a16="http://schemas.microsoft.com/office/drawing/2014/main" id="{909E4D2B-2DEA-E743-B3AD-A421408AFEDD}"/>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Subtitle 2">
            <a:extLst>
              <a:ext uri="{FF2B5EF4-FFF2-40B4-BE49-F238E27FC236}">
                <a16:creationId xmlns:a16="http://schemas.microsoft.com/office/drawing/2014/main" id="{88B92F26-4D14-9C41-8A06-4AF1D668F65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7749730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ark Blue with Large Spark">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082C429-A4A0-C949-BE3A-2269A64C9BB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2" name="Graphic 11">
            <a:extLst>
              <a:ext uri="{FF2B5EF4-FFF2-40B4-BE49-F238E27FC236}">
                <a16:creationId xmlns:a16="http://schemas.microsoft.com/office/drawing/2014/main" id="{F980F46E-924D-124C-B507-3F0748E30CE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3" name="Title 1">
            <a:extLst>
              <a:ext uri="{FF2B5EF4-FFF2-40B4-BE49-F238E27FC236}">
                <a16:creationId xmlns:a16="http://schemas.microsoft.com/office/drawing/2014/main" id="{C1B52099-7585-9D48-9924-9F449021259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4570F028-D712-404D-8442-2CC614B1C7DA}"/>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22644036"/>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edium Blue with Large Spark">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45127DF-89D8-354A-947D-ABE138F0EC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56B885EA-A31B-A543-A5DA-F7E31F1EF13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C83213F4-DD72-464B-9C12-C5415D9FE8B0}"/>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F1F5700-85C7-1E4F-94D2-9B35DD92BE36}"/>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13463304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ight Blue with Large Spark">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E0B03CA-75A2-8F4B-959D-15777489B8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10E7C45F-BFE5-4C44-927C-6039016D8FA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1C58AD59-79D9-B849-8AFE-B4C303CF8698}"/>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FD9F1D18-B4B2-5240-840F-4FBCEB167400}"/>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764769421"/>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Yellow with Large Spark">
    <p:bg>
      <p:bgPr>
        <a:solidFill>
          <a:schemeClr val="accent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57BF59A-8D28-9744-A3D0-5265800F31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12" name="Graphic 11">
            <a:extLst>
              <a:ext uri="{FF2B5EF4-FFF2-40B4-BE49-F238E27FC236}">
                <a16:creationId xmlns:a16="http://schemas.microsoft.com/office/drawing/2014/main" id="{51DF1BEB-11A1-3044-83BF-50E835E9F215}"/>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4" name="Title 1">
            <a:extLst>
              <a:ext uri="{FF2B5EF4-FFF2-40B4-BE49-F238E27FC236}">
                <a16:creationId xmlns:a16="http://schemas.microsoft.com/office/drawing/2014/main" id="{D23867A0-497C-EA40-B675-03E63490B439}"/>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E515133C-B150-5F4A-A4D0-D7F679ED034F}"/>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75709495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ed with Large Spark">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D1DE7CC-1641-CD46-A305-04F1B720C51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pic>
        <p:nvPicPr>
          <p:cNvPr id="7" name="Graphic 6">
            <a:extLst>
              <a:ext uri="{FF2B5EF4-FFF2-40B4-BE49-F238E27FC236}">
                <a16:creationId xmlns:a16="http://schemas.microsoft.com/office/drawing/2014/main" id="{5ED13468-C77C-C246-8A3E-177554C3EB3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7458" y="-435004"/>
            <a:ext cx="3955117" cy="3955117"/>
          </a:xfrm>
          <a:prstGeom prst="rect">
            <a:avLst/>
          </a:prstGeom>
        </p:spPr>
      </p:pic>
      <p:sp>
        <p:nvSpPr>
          <p:cNvPr id="10" name="Title 1">
            <a:extLst>
              <a:ext uri="{FF2B5EF4-FFF2-40B4-BE49-F238E27FC236}">
                <a16:creationId xmlns:a16="http://schemas.microsoft.com/office/drawing/2014/main" id="{31690A37-CCBB-8648-B80F-8D18BDDB404D}"/>
              </a:ext>
            </a:extLst>
          </p:cNvPr>
          <p:cNvSpPr>
            <a:spLocks noGrp="1"/>
          </p:cNvSpPr>
          <p:nvPr>
            <p:ph type="ctrTitle"/>
          </p:nvPr>
        </p:nvSpPr>
        <p:spPr>
          <a:xfrm>
            <a:off x="1259831" y="3464994"/>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6875A0DD-1972-084D-82A1-85BC6234C3D3}"/>
              </a:ext>
            </a:extLst>
          </p:cNvPr>
          <p:cNvSpPr>
            <a:spLocks noGrp="1"/>
          </p:cNvSpPr>
          <p:nvPr>
            <p:ph type="subTitle" idx="1"/>
          </p:nvPr>
        </p:nvSpPr>
        <p:spPr>
          <a:xfrm>
            <a:off x="1269993" y="6358487"/>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59177117"/>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2EF919C-57E5-0748-AAAB-A7F64EC102C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67306BC3-FD46-F94A-8073-B3897389813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8F4F7877-74EC-5B4F-AAC8-43C953BA493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11219779"/>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EF02707-6FD7-8C4C-A39C-987310584B1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95EAB48E-89E6-7146-9E54-02A765702479}"/>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EA182862-4AD7-D849-915C-F14112E9F3F6}"/>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820157890"/>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635392A-59C7-3042-A4D4-BE8E8381350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27CFB7C5-6912-F24A-B795-AEC1D89E785E}"/>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127933CA-329C-064D-95E4-7D56698C996A}"/>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52647655"/>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D567E3E-7BD6-5245-A4F7-6381DE391C5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4C3E83CF-CD38-7D4B-9416-A32BB481A88B}"/>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EEB9C051-1AA0-6D4C-98D5-6513E8127E65}"/>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598087728"/>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Light Blu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C4D2738F-6312-C24B-B126-8D0FE5F415D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1" name="Graphic 10">
            <a:extLst>
              <a:ext uri="{FF2B5EF4-FFF2-40B4-BE49-F238E27FC236}">
                <a16:creationId xmlns:a16="http://schemas.microsoft.com/office/drawing/2014/main" id="{8F65D365-D1BA-064C-857D-3F876235BEC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2" name="Graphic 11">
            <a:extLst>
              <a:ext uri="{FF2B5EF4-FFF2-40B4-BE49-F238E27FC236}">
                <a16:creationId xmlns:a16="http://schemas.microsoft.com/office/drawing/2014/main" id="{CC39E39E-FB0A-0D4E-AE61-481CB9F2C1FD}"/>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3" name="Graphic 12">
            <a:extLst>
              <a:ext uri="{FF2B5EF4-FFF2-40B4-BE49-F238E27FC236}">
                <a16:creationId xmlns:a16="http://schemas.microsoft.com/office/drawing/2014/main" id="{864B5530-D211-094C-BE09-D2358265A9AD}"/>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4" name="Graphic 13">
            <a:extLst>
              <a:ext uri="{FF2B5EF4-FFF2-40B4-BE49-F238E27FC236}">
                <a16:creationId xmlns:a16="http://schemas.microsoft.com/office/drawing/2014/main" id="{F8757526-E20F-264E-8A60-F999CB4B1CE6}"/>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5" name="Graphic 14">
            <a:extLst>
              <a:ext uri="{FF2B5EF4-FFF2-40B4-BE49-F238E27FC236}">
                <a16:creationId xmlns:a16="http://schemas.microsoft.com/office/drawing/2014/main" id="{BAFE6624-ECAA-5E4E-846D-EC7C2C22A134}"/>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422434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style.rotation</p:attrName>
                                        </p:attrNameLst>
                                      </p:cBhvr>
                                      <p:tavLst>
                                        <p:tav tm="0">
                                          <p:val>
                                            <p:fltVal val="720"/>
                                          </p:val>
                                        </p:tav>
                                        <p:tav tm="100000">
                                          <p:val>
                                            <p:fltVal val="0"/>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1+#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d">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12B95BF-7EA8-9747-AFBF-3D99E77ACCD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040CA070-7E4D-C34A-B595-1564D0A709D0}"/>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Subtitle 2">
            <a:extLst>
              <a:ext uri="{FF2B5EF4-FFF2-40B4-BE49-F238E27FC236}">
                <a16:creationId xmlns:a16="http://schemas.microsoft.com/office/drawing/2014/main" id="{BF75E2F6-1C3E-AC4A-B2F8-163AE7F7FF40}"/>
              </a:ext>
            </a:extLst>
          </p:cNvPr>
          <p:cNvSpPr>
            <a:spLocks noGrp="1"/>
          </p:cNvSpPr>
          <p:nvPr>
            <p:ph type="subTitle" idx="1"/>
          </p:nvPr>
        </p:nvSpPr>
        <p:spPr>
          <a:xfrm>
            <a:off x="1269993" y="4660115"/>
            <a:ext cx="12561099" cy="504192"/>
          </a:xfrm>
        </p:spPr>
        <p:txBody>
          <a:bodyPr lIns="100584" rIns="118872" anchor="ctr"/>
          <a:lstStyle>
            <a:lvl1pPr marL="0" indent="0" algn="l">
              <a:buNone/>
              <a:defRPr sz="2400" b="0" i="0"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047558124"/>
      </p:ext>
    </p:extLst>
  </p:cSld>
  <p:clrMapOvr>
    <a:masterClrMapping/>
  </p:clrMapOvr>
  <p:extLst>
    <p:ext uri="{DCECCB84-F9BA-43D5-87BE-67443E8EF086}">
      <p15:sldGuideLst xmlns:p15="http://schemas.microsoft.com/office/powerpoint/2012/main">
        <p15:guide id="1" orient="horz" pos="2333"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ark Blue with Spark">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CC78DDD-A4E3-5041-8B64-2676630D75E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11" name="Title 1">
            <a:extLst>
              <a:ext uri="{FF2B5EF4-FFF2-40B4-BE49-F238E27FC236}">
                <a16:creationId xmlns:a16="http://schemas.microsoft.com/office/drawing/2014/main" id="{D51A2869-FE23-7549-9845-B476C8196CF8}"/>
              </a:ext>
            </a:extLst>
          </p:cNvPr>
          <p:cNvSpPr>
            <a:spLocks noGrp="1"/>
          </p:cNvSpPr>
          <p:nvPr>
            <p:ph type="title"/>
          </p:nvPr>
        </p:nvSpPr>
        <p:spPr>
          <a:xfrm>
            <a:off x="2892956" y="2116945"/>
            <a:ext cx="10952385" cy="1148590"/>
          </a:xfrm>
        </p:spPr>
        <p:txBody>
          <a:bodyPr/>
          <a:lstStyle>
            <a:lvl1pPr>
              <a:defRPr sz="3600" spc="6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504AA4BF-68CE-054F-8DE4-DDF966B044B2}"/>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333004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edium Blue with Spark">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8DBA326-EB55-2643-A483-E4074DAEF09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9" name="Title 1">
            <a:extLst>
              <a:ext uri="{FF2B5EF4-FFF2-40B4-BE49-F238E27FC236}">
                <a16:creationId xmlns:a16="http://schemas.microsoft.com/office/drawing/2014/main" id="{76F517BE-17D0-E548-951F-7F791A5AF373}"/>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309F4DD5-0DA5-8A40-A6F4-A3CA9501CF8D}"/>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378417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ight Blue with Spark">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415B993-AFA8-544E-9741-B2CC1DF18D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D66EB82A-A924-E545-B269-B9ED5714B3B2}"/>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67F0AA99-FA44-4743-BEC1-CBE0E61984B1}"/>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43655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Yellow with Spark">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E6EC602-100C-5249-B9AE-89FE186366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55443ACF-B74A-9549-A885-6F6AB0A740A6}"/>
              </a:ext>
            </a:extLst>
          </p:cNvPr>
          <p:cNvSpPr>
            <a:spLocks noGrp="1"/>
          </p:cNvSpPr>
          <p:nvPr>
            <p:ph type="title"/>
          </p:nvPr>
        </p:nvSpPr>
        <p:spPr>
          <a:xfrm>
            <a:off x="2892956" y="2116945"/>
            <a:ext cx="10881923"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A5EBD3DF-A621-1F41-B1F7-547FABEEC206}"/>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8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8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00583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Red with Spark">
    <p:bg>
      <p:bgPr>
        <a:solidFill>
          <a:schemeClr val="accent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0BFBDDD-D292-EE43-AF72-EF4A5EBB016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5520" y="636930"/>
            <a:ext cx="1917659" cy="1917659"/>
          </a:xfrm>
          <a:prstGeom prst="rect">
            <a:avLst/>
          </a:prstGeom>
        </p:spPr>
      </p:pic>
      <p:sp>
        <p:nvSpPr>
          <p:cNvPr id="8" name="Title 1">
            <a:extLst>
              <a:ext uri="{FF2B5EF4-FFF2-40B4-BE49-F238E27FC236}">
                <a16:creationId xmlns:a16="http://schemas.microsoft.com/office/drawing/2014/main" id="{FFA0C50E-ACF2-0743-9F0A-A6ECEC4AADDF}"/>
              </a:ext>
            </a:extLst>
          </p:cNvPr>
          <p:cNvSpPr>
            <a:spLocks noGrp="1"/>
          </p:cNvSpPr>
          <p:nvPr>
            <p:ph type="title"/>
          </p:nvPr>
        </p:nvSpPr>
        <p:spPr>
          <a:xfrm>
            <a:off x="2892956" y="2116945"/>
            <a:ext cx="10881923" cy="1148590"/>
          </a:xfrm>
        </p:spPr>
        <p:txBody>
          <a:bodyPr/>
          <a:lstStyle>
            <a:lvl1pPr>
              <a:defRPr sz="3600" spc="6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9F3B5C86-6C29-0A48-A1E7-454A18B03998}"/>
              </a:ext>
            </a:extLst>
          </p:cNvPr>
          <p:cNvSpPr>
            <a:spLocks noGrp="1"/>
          </p:cNvSpPr>
          <p:nvPr>
            <p:ph idx="1"/>
          </p:nvPr>
        </p:nvSpPr>
        <p:spPr>
          <a:xfrm>
            <a:off x="2878470" y="3509985"/>
            <a:ext cx="10942460" cy="4059388"/>
          </a:xfrm>
        </p:spPr>
        <p:txBody>
          <a:bodyPr lIns="137160">
            <a:noAutofit/>
          </a:bodyPr>
          <a:lstStyle>
            <a:lvl1pPr marL="285750" indent="-285750" algn="l" defTabSz="685800" rtl="0" eaLnBrk="1" latinLnBrk="0" hangingPunct="1">
              <a:lnSpc>
                <a:spcPct val="100000"/>
              </a:lnSpc>
              <a:spcBef>
                <a:spcPts val="0"/>
              </a:spcBef>
              <a:spcAft>
                <a:spcPts val="900"/>
              </a:spcAft>
              <a:buClr>
                <a:schemeClr val="bg1"/>
              </a:buClr>
              <a:buFont typeface="Arial" panose="020B0604020202020204" pitchFamily="34" charset="0"/>
              <a:buChar cha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8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8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54372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rk Blue Spark">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581EED-33C1-8644-9194-28B05F1054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99FCFABF-5AB7-984F-A931-5AB82D61DD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2" name="Title 1">
            <a:extLst>
              <a:ext uri="{FF2B5EF4-FFF2-40B4-BE49-F238E27FC236}">
                <a16:creationId xmlns:a16="http://schemas.microsoft.com/office/drawing/2014/main" id="{1D499A61-28DC-8244-973D-ED9281A62E9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3" name="Content Placeholder 2">
            <a:extLst>
              <a:ext uri="{FF2B5EF4-FFF2-40B4-BE49-F238E27FC236}">
                <a16:creationId xmlns:a16="http://schemas.microsoft.com/office/drawing/2014/main" id="{0CE74026-4E55-4947-B107-6F729DA982E0}"/>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425814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dium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6832DAD-02E4-C342-BFBC-9A1778EA117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CD886388-4096-E84F-8836-1F6272F62C1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3" name="Title 1">
            <a:extLst>
              <a:ext uri="{FF2B5EF4-FFF2-40B4-BE49-F238E27FC236}">
                <a16:creationId xmlns:a16="http://schemas.microsoft.com/office/drawing/2014/main" id="{7D646E25-7DE4-AB4F-A92E-A070EBF8DE53}"/>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F0ACFBE0-15F7-A748-BFE8-941D6B97591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251876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Blue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99E15A2-25F9-A04A-B77F-D6E63D15C6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425A96C3-15C5-204B-B9A0-43623B7DFA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7" name="Title 1">
            <a:extLst>
              <a:ext uri="{FF2B5EF4-FFF2-40B4-BE49-F238E27FC236}">
                <a16:creationId xmlns:a16="http://schemas.microsoft.com/office/drawing/2014/main" id="{112FB1D5-071F-EC45-9F0A-B5AD01D6AFD9}"/>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8" name="Content Placeholder 2">
            <a:extLst>
              <a:ext uri="{FF2B5EF4-FFF2-40B4-BE49-F238E27FC236}">
                <a16:creationId xmlns:a16="http://schemas.microsoft.com/office/drawing/2014/main" id="{B2558E6D-CC73-F449-BC2D-BE0CC81BF97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357691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7" name="Graphic 6">
            <a:extLst>
              <a:ext uri="{FF2B5EF4-FFF2-40B4-BE49-F238E27FC236}">
                <a16:creationId xmlns:a16="http://schemas.microsoft.com/office/drawing/2014/main" id="{41F99E87-DA55-2D43-90FF-53F42EFF9FF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B6509E70-02B3-5A41-9869-6E03C005D0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03930827-32BC-BA4D-9C92-82B5704B0E49}"/>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274524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Yellow">
    <p:bg>
      <p:bgPr>
        <a:solidFill>
          <a:schemeClr val="accent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2D21C9-0A6B-D34E-BF1F-A330CEDCA1A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0" name="Graphic 9">
            <a:extLst>
              <a:ext uri="{FF2B5EF4-FFF2-40B4-BE49-F238E27FC236}">
                <a16:creationId xmlns:a16="http://schemas.microsoft.com/office/drawing/2014/main" id="{A00A9963-1533-9C4F-BC2A-37351F6D3AF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1" name="Graphic 10">
            <a:extLst>
              <a:ext uri="{FF2B5EF4-FFF2-40B4-BE49-F238E27FC236}">
                <a16:creationId xmlns:a16="http://schemas.microsoft.com/office/drawing/2014/main" id="{8C4BC4C1-33D1-5E4D-B00F-AE39242544A7}"/>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2" name="Graphic 11">
            <a:extLst>
              <a:ext uri="{FF2B5EF4-FFF2-40B4-BE49-F238E27FC236}">
                <a16:creationId xmlns:a16="http://schemas.microsoft.com/office/drawing/2014/main" id="{230347F9-8D27-F34D-95ED-A5AB85A1393E}"/>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3" name="Graphic 12">
            <a:extLst>
              <a:ext uri="{FF2B5EF4-FFF2-40B4-BE49-F238E27FC236}">
                <a16:creationId xmlns:a16="http://schemas.microsoft.com/office/drawing/2014/main" id="{57EF5DD0-DC78-714D-9BE7-D0EC609D623F}"/>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4" name="Graphic 13">
            <a:extLst>
              <a:ext uri="{FF2B5EF4-FFF2-40B4-BE49-F238E27FC236}">
                <a16:creationId xmlns:a16="http://schemas.microsoft.com/office/drawing/2014/main" id="{5BEA8698-65FB-8147-BDDC-11728B15F6ED}"/>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12173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style.rotation</p:attrName>
                                        </p:attrNameLst>
                                      </p:cBhvr>
                                      <p:tavLst>
                                        <p:tav tm="0">
                                          <p:val>
                                            <p:fltVal val="720"/>
                                          </p:val>
                                        </p:tav>
                                        <p:tav tm="100000">
                                          <p:val>
                                            <p:fltVal val="0"/>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 Spar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5CE45E9-1CFF-9647-BCB4-DDFA8842F9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10" name="Graphic 9">
            <a:extLst>
              <a:ext uri="{FF2B5EF4-FFF2-40B4-BE49-F238E27FC236}">
                <a16:creationId xmlns:a16="http://schemas.microsoft.com/office/drawing/2014/main" id="{79CD7BF7-1C9C-0647-8E90-A49AC1F7B6C7}"/>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99725" y="681475"/>
            <a:ext cx="1342197" cy="1342197"/>
          </a:xfrm>
          <a:prstGeom prst="rect">
            <a:avLst/>
          </a:prstGeom>
        </p:spPr>
      </p:pic>
      <p:sp>
        <p:nvSpPr>
          <p:cNvPr id="11" name="Title 1">
            <a:extLst>
              <a:ext uri="{FF2B5EF4-FFF2-40B4-BE49-F238E27FC236}">
                <a16:creationId xmlns:a16="http://schemas.microsoft.com/office/drawing/2014/main" id="{8C98DB3D-D831-7E42-85FE-B5D005043D62}"/>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Content Placeholder 2">
            <a:extLst>
              <a:ext uri="{FF2B5EF4-FFF2-40B4-BE49-F238E27FC236}">
                <a16:creationId xmlns:a16="http://schemas.microsoft.com/office/drawing/2014/main" id="{8C424746-120B-6E4B-A47E-F64C25260D5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079021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rk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9B67EF6-36E5-F847-97D2-E60A35F8EE4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89F4C2B-1E38-9144-BA34-4DAD19F7D8E0}"/>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809980C4-5593-0F4B-B200-3E40487F9B12}"/>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878294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6373FA3-8D2F-CB42-ADA6-742EC0FE75C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93D7C5F2-2A6C-A348-8C76-9660AB513D4A}"/>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DA66A228-94BC-AD45-9853-16F7292A380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92190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ght Blu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21684F-39D5-544C-9E88-AAE05040E02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61C86DC3-1702-D34E-83F8-D97DECA80DF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70EB70D1-135F-5547-9059-D32D904F934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9015033"/>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7904F23-CD26-2347-9E9C-5934ECC776F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50464367-E521-A143-AD80-06B67BC42CD4}"/>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E9225AAF-D099-7849-9D0B-51E8E998886B}"/>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339098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6D25FE-D224-F64D-AE68-34237CE029B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9" name="Title 1">
            <a:extLst>
              <a:ext uri="{FF2B5EF4-FFF2-40B4-BE49-F238E27FC236}">
                <a16:creationId xmlns:a16="http://schemas.microsoft.com/office/drawing/2014/main" id="{26098455-1A04-3147-B7D3-0BAE60AEBABF}"/>
              </a:ext>
            </a:extLst>
          </p:cNvPr>
          <p:cNvSpPr>
            <a:spLocks noGrp="1"/>
          </p:cNvSpPr>
          <p:nvPr>
            <p:ph type="title"/>
          </p:nvPr>
        </p:nvSpPr>
        <p:spPr>
          <a:xfrm>
            <a:off x="877682" y="636929"/>
            <a:ext cx="12335398" cy="1148590"/>
          </a:xfrm>
        </p:spPr>
        <p:txBody>
          <a:bodyPr/>
          <a:lstStyle>
            <a:lvl1pPr>
              <a:defRPr sz="3600" spc="6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AC031C97-C429-6948-AD60-F6791A06772A}"/>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9720853"/>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Dark Blue">
    <p:bg>
      <p:bgPr>
        <a:solidFill>
          <a:schemeClr val="bg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69DE68-53C3-D045-B82E-45BCC6FFB37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5397DB7B-704A-3140-AE9A-D882FD1FAD6C}"/>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23A5BA3B-5F03-FC4E-B806-7A34EDE97FBD}"/>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6985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Medium Blue">
    <p:bg>
      <p:bgPr>
        <a:solidFill>
          <a:schemeClr val="tx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E35130-644A-9A49-A923-EC587F4E05D7}"/>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D5B5EFCC-31E6-744F-AA90-8C668014617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46581E17-8CC8-BC41-993A-BA045A9E0177}"/>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37499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Light Blue">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CDA4D4D-9A1A-1E43-91D6-8816B183C00C}"/>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8015F53A-CD0E-864A-BDFD-EDBEFB1938AF}"/>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2D9E39CA-C09A-A74B-93C6-76D614E932F6}"/>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7801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Yellow">
    <p:bg>
      <p:bgPr>
        <a:solidFill>
          <a:schemeClr val="accent2"/>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B986C-C35E-074E-9F04-AECB87EDADD7}"/>
              </a:ext>
            </a:extLst>
          </p:cNvPr>
          <p:cNvSpPr>
            <a:spLocks noGrp="1"/>
          </p:cNvSpPr>
          <p:nvPr>
            <p:ph type="sldNum" sz="quarter" idx="11"/>
          </p:nvPr>
        </p:nvSpPr>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9D023FE0-3281-5B42-AC53-2AA6090DE6D6}"/>
              </a:ext>
            </a:extLst>
          </p:cNvPr>
          <p:cNvSpPr>
            <a:spLocks noGrp="1"/>
          </p:cNvSpPr>
          <p:nvPr>
            <p:ph type="title"/>
          </p:nvPr>
        </p:nvSpPr>
        <p:spPr>
          <a:xfrm>
            <a:off x="877682" y="636929"/>
            <a:ext cx="12335398" cy="1148590"/>
          </a:xfrm>
        </p:spPr>
        <p:txBody>
          <a:bodyPr/>
          <a:lstStyle>
            <a:lvl1pPr>
              <a:defRPr sz="360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6769FFF9-60C1-7D4D-9884-1BCF0B2C4C2E}"/>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2"/>
              </a:buClr>
              <a:defRPr lang="en-US" sz="160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2"/>
              </a:buClr>
              <a:defRPr lang="en-US" sz="160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83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Red">
    <p:bg>
      <p:bgPr>
        <a:solidFill>
          <a:schemeClr val="accent3"/>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07A8BAF-4432-E84C-8DBE-0BA62BAFA8E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3253" y="3054942"/>
            <a:ext cx="1838170" cy="1911696"/>
          </a:xfrm>
          <a:prstGeom prst="rect">
            <a:avLst/>
          </a:prstGeom>
        </p:spPr>
      </p:pic>
      <p:pic>
        <p:nvPicPr>
          <p:cNvPr id="10" name="Graphic 9">
            <a:extLst>
              <a:ext uri="{FF2B5EF4-FFF2-40B4-BE49-F238E27FC236}">
                <a16:creationId xmlns:a16="http://schemas.microsoft.com/office/drawing/2014/main" id="{83824AF7-F0DF-754E-B4CD-91FD929D6EE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90386" y="3054942"/>
            <a:ext cx="1838170" cy="1911696"/>
          </a:xfrm>
          <a:prstGeom prst="rect">
            <a:avLst/>
          </a:prstGeom>
        </p:spPr>
      </p:pic>
      <p:pic>
        <p:nvPicPr>
          <p:cNvPr id="11" name="Graphic 10">
            <a:extLst>
              <a:ext uri="{FF2B5EF4-FFF2-40B4-BE49-F238E27FC236}">
                <a16:creationId xmlns:a16="http://schemas.microsoft.com/office/drawing/2014/main" id="{2EB5E51C-B981-5141-9A88-A165F44AD96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41087" y="3054942"/>
            <a:ext cx="1838170" cy="1911696"/>
          </a:xfrm>
          <a:prstGeom prst="rect">
            <a:avLst/>
          </a:prstGeom>
        </p:spPr>
      </p:pic>
      <p:pic>
        <p:nvPicPr>
          <p:cNvPr id="12" name="Graphic 11">
            <a:extLst>
              <a:ext uri="{FF2B5EF4-FFF2-40B4-BE49-F238E27FC236}">
                <a16:creationId xmlns:a16="http://schemas.microsoft.com/office/drawing/2014/main" id="{1CF4BA32-F452-EE44-B2BD-A3D80CBA676D}"/>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25856" y="3054942"/>
            <a:ext cx="1838170" cy="1911696"/>
          </a:xfrm>
          <a:prstGeom prst="rect">
            <a:avLst/>
          </a:prstGeom>
        </p:spPr>
      </p:pic>
      <p:pic>
        <p:nvPicPr>
          <p:cNvPr id="13" name="Graphic 12">
            <a:extLst>
              <a:ext uri="{FF2B5EF4-FFF2-40B4-BE49-F238E27FC236}">
                <a16:creationId xmlns:a16="http://schemas.microsoft.com/office/drawing/2014/main" id="{C82C5417-43AB-8D45-A90C-7D6B4AC9E6A8}"/>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6100" y="3054942"/>
            <a:ext cx="1838170" cy="1911696"/>
          </a:xfrm>
          <a:prstGeom prst="rect">
            <a:avLst/>
          </a:prstGeom>
        </p:spPr>
      </p:pic>
      <p:pic>
        <p:nvPicPr>
          <p:cNvPr id="14" name="Graphic 13">
            <a:extLst>
              <a:ext uri="{FF2B5EF4-FFF2-40B4-BE49-F238E27FC236}">
                <a16:creationId xmlns:a16="http://schemas.microsoft.com/office/drawing/2014/main" id="{49623CA2-97F7-F148-ABB3-EDC96FDB55C7}"/>
              </a:ext>
            </a:extLst>
          </p:cNvPr>
          <p:cNvPicPr>
            <a:picLocks noChangeAspect="1"/>
          </p:cNvPicPr>
          <p:nvPr userDrawn="1"/>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839553" y="3054942"/>
            <a:ext cx="1838170" cy="1911696"/>
          </a:xfrm>
          <a:prstGeom prst="rect">
            <a:avLst/>
          </a:prstGeom>
        </p:spPr>
      </p:pic>
    </p:spTree>
    <p:extLst>
      <p:ext uri="{BB962C8B-B14F-4D97-AF65-F5344CB8AC3E}">
        <p14:creationId xmlns:p14="http://schemas.microsoft.com/office/powerpoint/2010/main" val="2492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35"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style.rotation</p:attrName>
                                        </p:attrNameLst>
                                      </p:cBhvr>
                                      <p:tavLst>
                                        <p:tav tm="0">
                                          <p:val>
                                            <p:fltVal val="720"/>
                                          </p:val>
                                        </p:tav>
                                        <p:tav tm="100000">
                                          <p:val>
                                            <p:fltVal val="0"/>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2" presetClass="entr" presetSubtype="2" decel="5000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2" decel="5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decel="5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5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Red">
    <p:bg>
      <p:bgPr>
        <a:solidFill>
          <a:schemeClr val="accent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0000EB-28DE-3B4E-8CC4-711AB3EDB9B2}"/>
              </a:ext>
            </a:extLst>
          </p:cNvPr>
          <p:cNvSpPr>
            <a:spLocks noGrp="1"/>
          </p:cNvSpPr>
          <p:nvPr>
            <p:ph type="sldNum"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6" name="Title 1">
            <a:extLst>
              <a:ext uri="{FF2B5EF4-FFF2-40B4-BE49-F238E27FC236}">
                <a16:creationId xmlns:a16="http://schemas.microsoft.com/office/drawing/2014/main" id="{BC9EDEA2-3F92-F448-B358-2C83EA2C0749}"/>
              </a:ext>
            </a:extLst>
          </p:cNvPr>
          <p:cNvSpPr>
            <a:spLocks noGrp="1"/>
          </p:cNvSpPr>
          <p:nvPr>
            <p:ph type="title"/>
          </p:nvPr>
        </p:nvSpPr>
        <p:spPr>
          <a:xfrm>
            <a:off x="877682" y="636929"/>
            <a:ext cx="12335398" cy="1148590"/>
          </a:xfrm>
        </p:spPr>
        <p:txBody>
          <a:bodyPr/>
          <a:lstStyle>
            <a:lvl1pPr>
              <a:defRPr sz="3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C8B901B0-F16B-5643-908A-7DBBF80B282C}"/>
              </a:ext>
            </a:extLst>
          </p:cNvPr>
          <p:cNvSpPr>
            <a:spLocks noGrp="1"/>
          </p:cNvSpPr>
          <p:nvPr>
            <p:ph idx="1"/>
          </p:nvPr>
        </p:nvSpPr>
        <p:spPr>
          <a:xfrm>
            <a:off x="863195" y="2029968"/>
            <a:ext cx="12324219" cy="4957972"/>
          </a:xfrm>
        </p:spPr>
        <p:txBody>
          <a:bodyPr lIns="137160">
            <a:noAutofit/>
          </a:bodyPr>
          <a:lstStyle>
            <a:lvl1pPr marL="233363" indent="-233363"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685800" rtl="0" eaLnBrk="1" latinLnBrk="0" hangingPunct="1">
              <a:lnSpc>
                <a:spcPct val="100000"/>
              </a:lnSpc>
              <a:spcBef>
                <a:spcPts val="0"/>
              </a:spcBef>
              <a:spcAft>
                <a:spcPts val="900"/>
              </a:spcAft>
              <a:buClr>
                <a:schemeClr val="bg1"/>
              </a:buClr>
              <a:defRPr lang="en-US" sz="160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685800" rtl="0" eaLnBrk="1" latinLnBrk="0" hangingPunct="1">
              <a:lnSpc>
                <a:spcPct val="100000"/>
              </a:lnSpc>
              <a:spcBef>
                <a:spcPts val="0"/>
              </a:spcBef>
              <a:spcAft>
                <a:spcPts val="900"/>
              </a:spcAft>
              <a:buClr>
                <a:schemeClr val="bg1"/>
              </a:buClr>
              <a:defRPr lang="en-US" sz="16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92390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olumn_Text_Slid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0908" y="2381952"/>
            <a:ext cx="5427108" cy="4985782"/>
          </a:xfrm>
        </p:spPr>
        <p:txBody>
          <a:bodyPr lIns="137160">
            <a:noAutofit/>
          </a:bodyPr>
          <a:lstStyle>
            <a:lvl1pPr marL="337186" indent="-344806" algn="l" defTabSz="1097280" rtl="0" eaLnBrk="1" latinLnBrk="0" hangingPunct="1">
              <a:lnSpc>
                <a:spcPct val="100000"/>
              </a:lnSpc>
              <a:spcBef>
                <a:spcPts val="0"/>
              </a:spcBef>
              <a:spcAft>
                <a:spcPts val="1440"/>
              </a:spcAft>
              <a:buClr>
                <a:schemeClr val="bg2"/>
              </a:buClr>
              <a:buFont typeface="Arial" panose="020B0604020202020204" pitchFamily="34" charset="0"/>
              <a:buChar char="•"/>
              <a:defRPr lang="en-US" sz="2400" kern="1200" dirty="0" smtClean="0">
                <a:solidFill>
                  <a:schemeClr val="tx1"/>
                </a:solidFill>
                <a:latin typeface="+mn-lt"/>
                <a:ea typeface="+mn-ea"/>
                <a:cs typeface="+mn-cs"/>
              </a:defRPr>
            </a:lvl1pPr>
            <a:lvl2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2pPr>
            <a:lvl3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3pPr>
            <a:lvl4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4pPr>
            <a:lvl5pPr indent="-344806" algn="l" defTabSz="1097280" rtl="0" eaLnBrk="1" latinLnBrk="0" hangingPunct="1">
              <a:lnSpc>
                <a:spcPct val="100000"/>
              </a:lnSpc>
              <a:spcBef>
                <a:spcPts val="0"/>
              </a:spcBef>
              <a:spcAft>
                <a:spcPts val="1440"/>
              </a:spcAft>
              <a:buClr>
                <a:schemeClr val="bg2"/>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sp>
        <p:nvSpPr>
          <p:cNvPr id="7" name="Content Placeholder 7"/>
          <p:cNvSpPr>
            <a:spLocks noGrp="1"/>
          </p:cNvSpPr>
          <p:nvPr>
            <p:ph sz="quarter" idx="13"/>
          </p:nvPr>
        </p:nvSpPr>
        <p:spPr>
          <a:xfrm>
            <a:off x="6992901" y="2381952"/>
            <a:ext cx="5434964" cy="4976261"/>
          </a:xfrm>
        </p:spPr>
        <p:txBody>
          <a:bodyPr>
            <a:noAutofit/>
          </a:bodyPr>
          <a:lstStyle>
            <a:lvl1pPr marL="280036" indent="-280036" algn="l" defTabSz="822960" rtl="0" eaLnBrk="1" latinLnBrk="0" hangingPunct="1">
              <a:lnSpc>
                <a:spcPct val="100000"/>
              </a:lnSpc>
              <a:spcBef>
                <a:spcPts val="0"/>
              </a:spcBef>
              <a:spcAft>
                <a:spcPts val="1080"/>
              </a:spcAft>
              <a:buClr>
                <a:schemeClr val="bg2"/>
              </a:buClr>
              <a:buFont typeface="Arial" panose="020B0604020202020204" pitchFamily="34" charset="0"/>
              <a:buChar char="•"/>
              <a:defRPr lang="en-US" sz="2400" kern="1200" dirty="0" smtClean="0">
                <a:solidFill>
                  <a:schemeClr val="tx1"/>
                </a:solidFill>
                <a:latin typeface="+mn-lt"/>
                <a:ea typeface="+mn-ea"/>
                <a:cs typeface="+mn-cs"/>
              </a:defRPr>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94029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ext_Slide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3020" y="2381670"/>
            <a:ext cx="12300060" cy="4985782"/>
          </a:xfrm>
        </p:spPr>
        <p:txBody>
          <a:bodyPr lIns="137160">
            <a:noAutofit/>
          </a:bodyPr>
          <a:lstStyle>
            <a:lvl1pPr marL="344806" indent="-344806" algn="l" defTabSz="1097280" rtl="0" eaLnBrk="1" latinLnBrk="0" hangingPunct="1">
              <a:lnSpc>
                <a:spcPct val="100000"/>
              </a:lnSpc>
              <a:spcBef>
                <a:spcPts val="0"/>
              </a:spcBef>
              <a:spcAft>
                <a:spcPts val="1440"/>
              </a:spcAft>
              <a:buClr>
                <a:schemeClr val="bg2"/>
              </a:buClr>
              <a:buFont typeface="Arial" panose="020B0604020202020204" pitchFamily="34" charset="0"/>
              <a:buChar char="•"/>
              <a:defRPr lang="en-US" sz="2400" kern="1200" dirty="0" smtClean="0">
                <a:solidFill>
                  <a:schemeClr val="tx1"/>
                </a:solidFill>
                <a:latin typeface="+mn-lt"/>
                <a:ea typeface="+mn-ea"/>
                <a:cs typeface="+mn-cs"/>
              </a:defRPr>
            </a:lvl1pPr>
            <a:lvl2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2pPr>
            <a:lvl3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3pPr>
            <a:lvl4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4pPr>
            <a:lvl5pPr indent="-344806" algn="l" defTabSz="1097280" rtl="0" eaLnBrk="1" latinLnBrk="0" hangingPunct="1">
              <a:lnSpc>
                <a:spcPct val="100000"/>
              </a:lnSpc>
              <a:spcBef>
                <a:spcPts val="0"/>
              </a:spcBef>
              <a:spcAft>
                <a:spcPts val="1440"/>
              </a:spcAft>
              <a:buClr>
                <a:schemeClr val="bg2"/>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UCare Medicare Group</a:t>
            </a:r>
          </a:p>
        </p:txBody>
      </p:sp>
      <p:sp>
        <p:nvSpPr>
          <p:cNvPr id="6"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spTree>
    <p:extLst>
      <p:ext uri="{BB962C8B-B14F-4D97-AF65-F5344CB8AC3E}">
        <p14:creationId xmlns:p14="http://schemas.microsoft.com/office/powerpoint/2010/main" val="354434127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cSld name="Title_Slide_Periwink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832" y="3022707"/>
            <a:ext cx="10972800" cy="1804036"/>
          </a:xfrm>
        </p:spPr>
        <p:txBody>
          <a:bodyPr lIns="73152" rIns="0" anchor="t">
            <a:noAutofit/>
          </a:bodyPr>
          <a:lstStyle>
            <a:lvl1pPr algn="l">
              <a:defRPr sz="6960" spc="18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051" y="5343504"/>
            <a:ext cx="10972800" cy="504192"/>
          </a:xfrm>
        </p:spPr>
        <p:txBody>
          <a:bodyPr lIns="100584" rIns="118872" anchor="ctr"/>
          <a:lstStyle>
            <a:lvl1pPr marL="0" indent="0" algn="l">
              <a:buNone/>
              <a:defRPr sz="2880" spc="-144" baseline="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67505" y="800647"/>
            <a:ext cx="2677363" cy="461226"/>
          </a:xfrm>
          <a:prstGeom prst="rect">
            <a:avLst/>
          </a:prstGeom>
        </p:spPr>
      </p:pic>
    </p:spTree>
    <p:extLst>
      <p:ext uri="{BB962C8B-B14F-4D97-AF65-F5344CB8AC3E}">
        <p14:creationId xmlns:p14="http://schemas.microsoft.com/office/powerpoint/2010/main" val="397561952"/>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BCAF5C-BDE8-1C42-B3E7-894131AB1847}"/>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B6EF972C-B50B-ED4E-A29F-1C9414A5499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095617215"/>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ium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051BA43-3BF1-3244-A793-77032866EF9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60C1D3EC-1C1B-964D-9B50-6F0CCE184F1E}"/>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72130C70-FB99-C445-B802-CEA7895C922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671FFCA3-733B-AA4D-B18B-EA532E5A4435}"/>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46793567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ight Blue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F5EEBD3-0571-254A-A4B9-D401CA9919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4B02F389-9F50-8F4A-93C8-322C2132FFA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A07B1CF8-EB82-C044-A5D8-6B3DF1B84DA0}"/>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2" name="Picture Placeholder 8">
            <a:extLst>
              <a:ext uri="{FF2B5EF4-FFF2-40B4-BE49-F238E27FC236}">
                <a16:creationId xmlns:a16="http://schemas.microsoft.com/office/drawing/2014/main" id="{FB923C37-9867-1541-A509-961AAF156DD8}"/>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687385562"/>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Yellow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B1AF8E6-D809-2740-95CF-8D273F892AC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0" name="Title 1">
            <a:extLst>
              <a:ext uri="{FF2B5EF4-FFF2-40B4-BE49-F238E27FC236}">
                <a16:creationId xmlns:a16="http://schemas.microsoft.com/office/drawing/2014/main" id="{3A3113C1-F776-2140-89F3-4B8AD40BA1F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E282BBA1-7B72-0345-9629-D35CE4F5B795}"/>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B0AAE95C-C437-4944-8E09-3257E80D544F}"/>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94218564"/>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with Picture (Lef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C0886DA-9299-EA45-AB5D-13E0679401E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4" name="Title 1">
            <a:extLst>
              <a:ext uri="{FF2B5EF4-FFF2-40B4-BE49-F238E27FC236}">
                <a16:creationId xmlns:a16="http://schemas.microsoft.com/office/drawing/2014/main" id="{84CD6538-34D2-F545-ABCE-C86B579A956B}"/>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947B2496-E7EB-4945-B661-4CE905CCA1D8}"/>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F2288E85-A8B3-6E49-A761-CFC9C7A7AC0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2206761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rk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C347B2-544A-0644-8071-9A48C199A77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20" name="Title 1">
            <a:extLst>
              <a:ext uri="{FF2B5EF4-FFF2-40B4-BE49-F238E27FC236}">
                <a16:creationId xmlns:a16="http://schemas.microsoft.com/office/drawing/2014/main" id="{550A461F-A82B-F546-BF03-A03C0AE16D4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Content Placeholder 2">
            <a:extLst>
              <a:ext uri="{FF2B5EF4-FFF2-40B4-BE49-F238E27FC236}">
                <a16:creationId xmlns:a16="http://schemas.microsoft.com/office/drawing/2014/main" id="{0A386A3C-DFBC-AF4F-A6CB-58C5D2574EA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6F77BF6C-FBD7-3D44-9700-B5589AAA4A49}"/>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C31C3E1-661E-084F-8A02-E1432F11A1FD}"/>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5348679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lue">
    <p:bg>
      <p:bgPr>
        <a:solidFill>
          <a:schemeClr val="bg2"/>
        </a:solidFill>
        <a:effectLst/>
      </p:bgPr>
    </p:bg>
    <p:spTree>
      <p:nvGrpSpPr>
        <p:cNvPr id="1" name=""/>
        <p:cNvGrpSpPr/>
        <p:nvPr/>
      </p:nvGrpSpPr>
      <p:grpSpPr>
        <a:xfrm>
          <a:off x="0" y="0"/>
          <a:ext cx="0" cy="0"/>
          <a:chOff x="0" y="0"/>
          <a:chExt cx="0" cy="0"/>
        </a:xfrm>
      </p:grpSpPr>
      <p:pic>
        <p:nvPicPr>
          <p:cNvPr id="5" name="Picture 4" descr="A picture containing wheel&#10;&#10;Description automatically generated">
            <a:extLst>
              <a:ext uri="{FF2B5EF4-FFF2-40B4-BE49-F238E27FC236}">
                <a16:creationId xmlns:a16="http://schemas.microsoft.com/office/drawing/2014/main" id="{A9E0470D-CF68-834C-A9ED-87D4135DDF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737" y="769689"/>
            <a:ext cx="2820355" cy="484001"/>
          </a:xfrm>
          <a:prstGeom prst="rect">
            <a:avLst/>
          </a:prstGeom>
        </p:spPr>
      </p:pic>
      <p:sp>
        <p:nvSpPr>
          <p:cNvPr id="11" name="Title 1">
            <a:extLst>
              <a:ext uri="{FF2B5EF4-FFF2-40B4-BE49-F238E27FC236}">
                <a16:creationId xmlns:a16="http://schemas.microsoft.com/office/drawing/2014/main" id="{476B4287-DB80-F446-A308-F5720754029D}"/>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823B47D6-9AF5-BF46-9380-4B5D15D00AAD}"/>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2603969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dium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AB0D4E6-3E91-574C-B5DA-7E7E0CD72BC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1C086EF6-5296-B045-A54F-1504DE542878}"/>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FB86740C-0B28-F844-B152-56E2EC34BD6F}"/>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790A1A7E-F172-4948-8B01-5A9FA74ADCBB}"/>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4DE975A0-C0D2-D743-BB50-FC007E34586B}"/>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418807576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Blue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4B939A9-82D2-5742-8CEF-F5C37AF125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7579BF84-EFD6-354C-AECA-82C6C053D25D}"/>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E4D4DC6D-D905-C04B-A35F-47F5A2F3B1E0}"/>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3F00A8EB-760E-A445-AF11-B6B86B082338}"/>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73D5B8B9-5F22-F541-9B39-C95812B2AB75}"/>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88166880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Yellow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728A730-4568-2F46-9F53-26BE07AB1C1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F482210C-EE3A-ED41-A34C-D31D902116B3}"/>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6" name="Content Placeholder 2">
            <a:extLst>
              <a:ext uri="{FF2B5EF4-FFF2-40B4-BE49-F238E27FC236}">
                <a16:creationId xmlns:a16="http://schemas.microsoft.com/office/drawing/2014/main" id="{84193779-7EF5-B646-8B51-6398F4A78F82}"/>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E2AB2971-43A4-3549-8DB1-8105E06CDE8F}"/>
              </a:ext>
            </a:extLst>
          </p:cNvPr>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1C308541-9995-6A47-BFBF-08933EF1F72C}"/>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94089797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with Picture (Right)">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AA36755-37CD-2E4B-81CD-B30B0AEC00D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9" name="Title 1">
            <a:extLst>
              <a:ext uri="{FF2B5EF4-FFF2-40B4-BE49-F238E27FC236}">
                <a16:creationId xmlns:a16="http://schemas.microsoft.com/office/drawing/2014/main" id="{9103E56B-1FA3-E143-AC92-BC9B1F8ED1BC}"/>
              </a:ext>
            </a:extLst>
          </p:cNvPr>
          <p:cNvSpPr>
            <a:spLocks noGrp="1"/>
          </p:cNvSpPr>
          <p:nvPr>
            <p:ph type="title"/>
          </p:nvPr>
        </p:nvSpPr>
        <p:spPr>
          <a:xfrm>
            <a:off x="874991"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0C342CD5-95C2-BB49-A150-EB40FE975C18}"/>
              </a:ext>
            </a:extLst>
          </p:cNvPr>
          <p:cNvSpPr>
            <a:spLocks noGrp="1"/>
          </p:cNvSpPr>
          <p:nvPr>
            <p:ph idx="1"/>
          </p:nvPr>
        </p:nvSpPr>
        <p:spPr>
          <a:xfrm>
            <a:off x="860504"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accent5"/>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accent5"/>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CE8F4866-98E9-A143-959B-CFD738CF0024}"/>
              </a:ext>
            </a:extLst>
          </p:cNvPr>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8" name="Picture Placeholder 8">
            <a:extLst>
              <a:ext uri="{FF2B5EF4-FFF2-40B4-BE49-F238E27FC236}">
                <a16:creationId xmlns:a16="http://schemas.microsoft.com/office/drawing/2014/main" id="{D1E4A357-22A1-7048-93C6-EC5C8355E77E}"/>
              </a:ext>
            </a:extLst>
          </p:cNvPr>
          <p:cNvSpPr>
            <a:spLocks noGrp="1"/>
          </p:cNvSpPr>
          <p:nvPr>
            <p:ph type="pic" sz="quarter" idx="13"/>
          </p:nvPr>
        </p:nvSpPr>
        <p:spPr>
          <a:xfrm>
            <a:off x="731520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497237028"/>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 Dark Blue with Picture">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13" name="Title 1">
            <a:extLst>
              <a:ext uri="{FF2B5EF4-FFF2-40B4-BE49-F238E27FC236}">
                <a16:creationId xmlns:a16="http://schemas.microsoft.com/office/drawing/2014/main" id="{40F62C8E-98E9-A149-99AC-61849F959F3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23AE0280-A8D6-CD44-9395-A045925FC25B}"/>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8">
            <a:extLst>
              <a:ext uri="{FF2B5EF4-FFF2-40B4-BE49-F238E27FC236}">
                <a16:creationId xmlns:a16="http://schemas.microsoft.com/office/drawing/2014/main" id="{B034CAC9-E89B-B64E-A92E-BA0CC339FBC4}"/>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384749623"/>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Medium Blue with Pictur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26132198-AF8D-7541-BE2C-1A2B4426EFED}"/>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7BEED6E6-8D79-8749-853B-92912BC69E2A}"/>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32532201-DEC2-7049-9CD0-576FACCB5181}"/>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893703484"/>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Light Blue with Picture">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CC606352-602F-8847-96FE-E67A8AB8304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DD5606C4-A130-F74C-8E30-00D03970CBBC}"/>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D0A0F860-EF0B-D84D-ACFA-073EF5A458F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2535174025"/>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 Yellow with Picture">
    <p:bg>
      <p:bgPr>
        <a:solidFill>
          <a:schemeClr val="accent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dirty="0"/>
          </a:p>
        </p:txBody>
      </p:sp>
      <p:sp>
        <p:nvSpPr>
          <p:cNvPr id="7" name="Title 1">
            <a:extLst>
              <a:ext uri="{FF2B5EF4-FFF2-40B4-BE49-F238E27FC236}">
                <a16:creationId xmlns:a16="http://schemas.microsoft.com/office/drawing/2014/main" id="{5A64EE4F-5C54-9A4C-99A6-CCA1F4515E96}"/>
              </a:ext>
            </a:extLst>
          </p:cNvPr>
          <p:cNvSpPr>
            <a:spLocks noGrp="1"/>
          </p:cNvSpPr>
          <p:nvPr>
            <p:ph type="title"/>
          </p:nvPr>
        </p:nvSpPr>
        <p:spPr>
          <a:xfrm>
            <a:off x="8277163" y="636929"/>
            <a:ext cx="5413390" cy="1148590"/>
          </a:xfrm>
          <a:prstGeom prst="rect">
            <a:avLst/>
          </a:prstGeo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C9714751-AFA6-1643-B067-00EB08CE759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2"/>
              </a:buClr>
              <a:defRPr lang="en-US" sz="1680" kern="1200" dirty="0" smtClean="0">
                <a:solidFill>
                  <a:schemeClr val="bg2"/>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2"/>
              </a:buClr>
              <a:defRPr lang="en-US" sz="1680" kern="1200" dirty="0">
                <a:solidFill>
                  <a:schemeClr val="bg2"/>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6BA07DC0-C703-9D4A-B8A2-493614FF9026}"/>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110900168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Red with Picture">
    <p:bg>
      <p:bgPr>
        <a:solidFill>
          <a:schemeClr val="accent3"/>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983858" y="7713674"/>
            <a:ext cx="3291840" cy="43815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
        <p:nvSpPr>
          <p:cNvPr id="7" name="Title 1">
            <a:extLst>
              <a:ext uri="{FF2B5EF4-FFF2-40B4-BE49-F238E27FC236}">
                <a16:creationId xmlns:a16="http://schemas.microsoft.com/office/drawing/2014/main" id="{67969994-B213-5E4C-9C88-7CB4F9D60623}"/>
              </a:ext>
            </a:extLst>
          </p:cNvPr>
          <p:cNvSpPr>
            <a:spLocks noGrp="1"/>
          </p:cNvSpPr>
          <p:nvPr>
            <p:ph type="title"/>
          </p:nvPr>
        </p:nvSpPr>
        <p:spPr>
          <a:xfrm>
            <a:off x="8277163" y="636929"/>
            <a:ext cx="5413390" cy="1148590"/>
          </a:xfrm>
          <a:prstGeom prst="rect">
            <a:avLst/>
          </a:prstGeo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FFA74320-5C10-F048-9B48-AD1C4CE03841}"/>
              </a:ext>
            </a:extLst>
          </p:cNvPr>
          <p:cNvSpPr>
            <a:spLocks noGrp="1"/>
          </p:cNvSpPr>
          <p:nvPr>
            <p:ph idx="1"/>
          </p:nvPr>
        </p:nvSpPr>
        <p:spPr>
          <a:xfrm>
            <a:off x="8262675" y="2029968"/>
            <a:ext cx="5427878" cy="4957972"/>
          </a:xfrm>
          <a:prstGeom prst="rect">
            <a:avLst/>
          </a:prstGeom>
        </p:spPr>
        <p:txBody>
          <a:bodyPr lIns="137160">
            <a:noAutofit/>
          </a:bodyPr>
          <a:lstStyle>
            <a:lvl1pPr marL="280036" indent="-280036"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1"/>
              </a:buClr>
              <a:defRPr lang="en-US" sz="1680"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1"/>
              </a:buClr>
              <a:defRPr lang="en-US" sz="168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8">
            <a:extLst>
              <a:ext uri="{FF2B5EF4-FFF2-40B4-BE49-F238E27FC236}">
                <a16:creationId xmlns:a16="http://schemas.microsoft.com/office/drawing/2014/main" id="{AD337DD5-0F7E-E04F-B8D8-FEE864CCBE2A}"/>
              </a:ext>
            </a:extLst>
          </p:cNvPr>
          <p:cNvSpPr>
            <a:spLocks noGrp="1"/>
          </p:cNvSpPr>
          <p:nvPr>
            <p:ph type="pic" sz="quarter" idx="13"/>
          </p:nvPr>
        </p:nvSpPr>
        <p:spPr>
          <a:xfrm>
            <a:off x="0" y="1"/>
            <a:ext cx="7333786" cy="7641262"/>
          </a:xfrm>
          <a:custGeom>
            <a:avLst/>
            <a:gdLst>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864350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4572000 w 4572000"/>
              <a:gd name="connsiteY5" fmla="*/ 6736334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864350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867912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72000 w 4572000"/>
              <a:gd name="connsiteY4" fmla="*/ 6352286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82169"/>
              <a:gd name="connsiteY0" fmla="*/ 0 h 6900765"/>
              <a:gd name="connsiteX1" fmla="*/ 0 w 4582169"/>
              <a:gd name="connsiteY1" fmla="*/ 0 h 6900765"/>
              <a:gd name="connsiteX2" fmla="*/ 4572000 w 4582169"/>
              <a:gd name="connsiteY2" fmla="*/ 0 h 6900765"/>
              <a:gd name="connsiteX3" fmla="*/ 4572000 w 4582169"/>
              <a:gd name="connsiteY3" fmla="*/ 0 h 6900765"/>
              <a:gd name="connsiteX4" fmla="*/ 4562856 w 4582169"/>
              <a:gd name="connsiteY4" fmla="*/ 6273159 h 6900765"/>
              <a:gd name="connsiteX5" fmla="*/ 3995928 w 4582169"/>
              <a:gd name="connsiteY5" fmla="*/ 6855206 h 6900765"/>
              <a:gd name="connsiteX6" fmla="*/ 0 w 4582169"/>
              <a:gd name="connsiteY6" fmla="*/ 6864350 h 6900765"/>
              <a:gd name="connsiteX7" fmla="*/ 0 w 4582169"/>
              <a:gd name="connsiteY7" fmla="*/ 6864350 h 6900765"/>
              <a:gd name="connsiteX8" fmla="*/ 0 w 4582169"/>
              <a:gd name="connsiteY8" fmla="*/ 0 h 6900765"/>
              <a:gd name="connsiteX0" fmla="*/ 0 w 4586233"/>
              <a:gd name="connsiteY0" fmla="*/ 0 h 6900765"/>
              <a:gd name="connsiteX1" fmla="*/ 0 w 4586233"/>
              <a:gd name="connsiteY1" fmla="*/ 0 h 6900765"/>
              <a:gd name="connsiteX2" fmla="*/ 4572000 w 4586233"/>
              <a:gd name="connsiteY2" fmla="*/ 0 h 6900765"/>
              <a:gd name="connsiteX3" fmla="*/ 4572000 w 4586233"/>
              <a:gd name="connsiteY3" fmla="*/ 0 h 6900765"/>
              <a:gd name="connsiteX4" fmla="*/ 4562856 w 4586233"/>
              <a:gd name="connsiteY4" fmla="*/ 6273159 h 6900765"/>
              <a:gd name="connsiteX5" fmla="*/ 3995928 w 4586233"/>
              <a:gd name="connsiteY5" fmla="*/ 6855206 h 6900765"/>
              <a:gd name="connsiteX6" fmla="*/ 0 w 4586233"/>
              <a:gd name="connsiteY6" fmla="*/ 6864350 h 6900765"/>
              <a:gd name="connsiteX7" fmla="*/ 0 w 4586233"/>
              <a:gd name="connsiteY7" fmla="*/ 6864350 h 6900765"/>
              <a:gd name="connsiteX8" fmla="*/ 0 w 4586233"/>
              <a:gd name="connsiteY8" fmla="*/ 0 h 6900765"/>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572000"/>
              <a:gd name="connsiteY0" fmla="*/ 0 h 6864350"/>
              <a:gd name="connsiteX1" fmla="*/ 0 w 4572000"/>
              <a:gd name="connsiteY1" fmla="*/ 0 h 6864350"/>
              <a:gd name="connsiteX2" fmla="*/ 4572000 w 4572000"/>
              <a:gd name="connsiteY2" fmla="*/ 0 h 6864350"/>
              <a:gd name="connsiteX3" fmla="*/ 4572000 w 4572000"/>
              <a:gd name="connsiteY3" fmla="*/ 0 h 6864350"/>
              <a:gd name="connsiteX4" fmla="*/ 4562856 w 4572000"/>
              <a:gd name="connsiteY4" fmla="*/ 6273159 h 6864350"/>
              <a:gd name="connsiteX5" fmla="*/ 3995928 w 4572000"/>
              <a:gd name="connsiteY5" fmla="*/ 6855206 h 6864350"/>
              <a:gd name="connsiteX6" fmla="*/ 0 w 4572000"/>
              <a:gd name="connsiteY6" fmla="*/ 6864350 h 6864350"/>
              <a:gd name="connsiteX7" fmla="*/ 0 w 4572000"/>
              <a:gd name="connsiteY7" fmla="*/ 6864350 h 6864350"/>
              <a:gd name="connsiteX8" fmla="*/ 0 w 4572000"/>
              <a:gd name="connsiteY8" fmla="*/ 0 h 6864350"/>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602186"/>
              <a:gd name="connsiteY0" fmla="*/ 0 h 6936461"/>
              <a:gd name="connsiteX1" fmla="*/ 0 w 4602186"/>
              <a:gd name="connsiteY1" fmla="*/ 0 h 6936461"/>
              <a:gd name="connsiteX2" fmla="*/ 4572000 w 4602186"/>
              <a:gd name="connsiteY2" fmla="*/ 0 h 6936461"/>
              <a:gd name="connsiteX3" fmla="*/ 4572000 w 4602186"/>
              <a:gd name="connsiteY3" fmla="*/ 0 h 6936461"/>
              <a:gd name="connsiteX4" fmla="*/ 4583176 w 4602186"/>
              <a:gd name="connsiteY4" fmla="*/ 5790804 h 6936461"/>
              <a:gd name="connsiteX5" fmla="*/ 3995928 w 4602186"/>
              <a:gd name="connsiteY5" fmla="*/ 6855206 h 6936461"/>
              <a:gd name="connsiteX6" fmla="*/ 0 w 4602186"/>
              <a:gd name="connsiteY6" fmla="*/ 6864350 h 6936461"/>
              <a:gd name="connsiteX7" fmla="*/ 0 w 4602186"/>
              <a:gd name="connsiteY7" fmla="*/ 6864350 h 6936461"/>
              <a:gd name="connsiteX8" fmla="*/ 0 w 4602186"/>
              <a:gd name="connsiteY8" fmla="*/ 0 h 6936461"/>
              <a:gd name="connsiteX0" fmla="*/ 0 w 4586794"/>
              <a:gd name="connsiteY0" fmla="*/ 0 h 6928580"/>
              <a:gd name="connsiteX1" fmla="*/ 0 w 4586794"/>
              <a:gd name="connsiteY1" fmla="*/ 0 h 6928580"/>
              <a:gd name="connsiteX2" fmla="*/ 4572000 w 4586794"/>
              <a:gd name="connsiteY2" fmla="*/ 0 h 6928580"/>
              <a:gd name="connsiteX3" fmla="*/ 4572000 w 4586794"/>
              <a:gd name="connsiteY3" fmla="*/ 0 h 6928580"/>
              <a:gd name="connsiteX4" fmla="*/ 4583176 w 4586794"/>
              <a:gd name="connsiteY4" fmla="*/ 5790804 h 6928580"/>
              <a:gd name="connsiteX5" fmla="*/ 3457448 w 4586794"/>
              <a:gd name="connsiteY5" fmla="*/ 6844243 h 6928580"/>
              <a:gd name="connsiteX6" fmla="*/ 0 w 4586794"/>
              <a:gd name="connsiteY6" fmla="*/ 6864350 h 6928580"/>
              <a:gd name="connsiteX7" fmla="*/ 0 w 4586794"/>
              <a:gd name="connsiteY7" fmla="*/ 6864350 h 6928580"/>
              <a:gd name="connsiteX8" fmla="*/ 0 w 4586794"/>
              <a:gd name="connsiteY8" fmla="*/ 0 h 6928580"/>
              <a:gd name="connsiteX0" fmla="*/ 0 w 4586794"/>
              <a:gd name="connsiteY0" fmla="*/ 0 h 6864350"/>
              <a:gd name="connsiteX1" fmla="*/ 0 w 4586794"/>
              <a:gd name="connsiteY1" fmla="*/ 0 h 6864350"/>
              <a:gd name="connsiteX2" fmla="*/ 4572000 w 4586794"/>
              <a:gd name="connsiteY2" fmla="*/ 0 h 6864350"/>
              <a:gd name="connsiteX3" fmla="*/ 4572000 w 4586794"/>
              <a:gd name="connsiteY3" fmla="*/ 0 h 6864350"/>
              <a:gd name="connsiteX4" fmla="*/ 4583176 w 4586794"/>
              <a:gd name="connsiteY4" fmla="*/ 5790804 h 6864350"/>
              <a:gd name="connsiteX5" fmla="*/ 3457448 w 4586794"/>
              <a:gd name="connsiteY5" fmla="*/ 6844243 h 6864350"/>
              <a:gd name="connsiteX6" fmla="*/ 0 w 4586794"/>
              <a:gd name="connsiteY6" fmla="*/ 6864350 h 6864350"/>
              <a:gd name="connsiteX7" fmla="*/ 0 w 4586794"/>
              <a:gd name="connsiteY7" fmla="*/ 6864350 h 6864350"/>
              <a:gd name="connsiteX8" fmla="*/ 0 w 4586794"/>
              <a:gd name="connsiteY8" fmla="*/ 0 h 6864350"/>
              <a:gd name="connsiteX0" fmla="*/ 0 w 4586794"/>
              <a:gd name="connsiteY0" fmla="*/ 0 h 6881073"/>
              <a:gd name="connsiteX1" fmla="*/ 0 w 4586794"/>
              <a:gd name="connsiteY1" fmla="*/ 0 h 6881073"/>
              <a:gd name="connsiteX2" fmla="*/ 4572000 w 4586794"/>
              <a:gd name="connsiteY2" fmla="*/ 0 h 6881073"/>
              <a:gd name="connsiteX3" fmla="*/ 4572000 w 4586794"/>
              <a:gd name="connsiteY3" fmla="*/ 0 h 6881073"/>
              <a:gd name="connsiteX4" fmla="*/ 4583176 w 4586794"/>
              <a:gd name="connsiteY4" fmla="*/ 5790804 h 6881073"/>
              <a:gd name="connsiteX5" fmla="*/ 3457448 w 4586794"/>
              <a:gd name="connsiteY5" fmla="*/ 6877131 h 6881073"/>
              <a:gd name="connsiteX6" fmla="*/ 0 w 4586794"/>
              <a:gd name="connsiteY6" fmla="*/ 6864350 h 6881073"/>
              <a:gd name="connsiteX7" fmla="*/ 0 w 4586794"/>
              <a:gd name="connsiteY7" fmla="*/ 6864350 h 6881073"/>
              <a:gd name="connsiteX8" fmla="*/ 0 w 4586794"/>
              <a:gd name="connsiteY8" fmla="*/ 0 h 6881073"/>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586794"/>
              <a:gd name="connsiteY0" fmla="*/ 0 h 6956157"/>
              <a:gd name="connsiteX1" fmla="*/ 0 w 4586794"/>
              <a:gd name="connsiteY1" fmla="*/ 0 h 6956157"/>
              <a:gd name="connsiteX2" fmla="*/ 4572000 w 4586794"/>
              <a:gd name="connsiteY2" fmla="*/ 0 h 6956157"/>
              <a:gd name="connsiteX3" fmla="*/ 4572000 w 4586794"/>
              <a:gd name="connsiteY3" fmla="*/ 0 h 6956157"/>
              <a:gd name="connsiteX4" fmla="*/ 4583176 w 4586794"/>
              <a:gd name="connsiteY4" fmla="*/ 5745958 h 6956157"/>
              <a:gd name="connsiteX5" fmla="*/ 3457448 w 4586794"/>
              <a:gd name="connsiteY5" fmla="*/ 6877131 h 6956157"/>
              <a:gd name="connsiteX6" fmla="*/ 0 w 4586794"/>
              <a:gd name="connsiteY6" fmla="*/ 6864350 h 6956157"/>
              <a:gd name="connsiteX7" fmla="*/ 0 w 4586794"/>
              <a:gd name="connsiteY7" fmla="*/ 6864350 h 6956157"/>
              <a:gd name="connsiteX8" fmla="*/ 0 w 4586794"/>
              <a:gd name="connsiteY8" fmla="*/ 0 h 6956157"/>
              <a:gd name="connsiteX0" fmla="*/ 0 w 4631603"/>
              <a:gd name="connsiteY0" fmla="*/ 0 h 6956157"/>
              <a:gd name="connsiteX1" fmla="*/ 0 w 4631603"/>
              <a:gd name="connsiteY1" fmla="*/ 0 h 6956157"/>
              <a:gd name="connsiteX2" fmla="*/ 4572000 w 4631603"/>
              <a:gd name="connsiteY2" fmla="*/ 0 h 6956157"/>
              <a:gd name="connsiteX3" fmla="*/ 4572000 w 4631603"/>
              <a:gd name="connsiteY3" fmla="*/ 0 h 6956157"/>
              <a:gd name="connsiteX4" fmla="*/ 4583176 w 4631603"/>
              <a:gd name="connsiteY4" fmla="*/ 5745958 h 6956157"/>
              <a:gd name="connsiteX5" fmla="*/ 3457448 w 4631603"/>
              <a:gd name="connsiteY5" fmla="*/ 6877131 h 6956157"/>
              <a:gd name="connsiteX6" fmla="*/ 0 w 4631603"/>
              <a:gd name="connsiteY6" fmla="*/ 6864350 h 6956157"/>
              <a:gd name="connsiteX7" fmla="*/ 0 w 4631603"/>
              <a:gd name="connsiteY7" fmla="*/ 6864350 h 6956157"/>
              <a:gd name="connsiteX8" fmla="*/ 0 w 4631603"/>
              <a:gd name="connsiteY8" fmla="*/ 0 h 6956157"/>
              <a:gd name="connsiteX0" fmla="*/ 0 w 4584480"/>
              <a:gd name="connsiteY0" fmla="*/ 0 h 6956157"/>
              <a:gd name="connsiteX1" fmla="*/ 0 w 4584480"/>
              <a:gd name="connsiteY1" fmla="*/ 0 h 6956157"/>
              <a:gd name="connsiteX2" fmla="*/ 4572000 w 4584480"/>
              <a:gd name="connsiteY2" fmla="*/ 0 h 6956157"/>
              <a:gd name="connsiteX3" fmla="*/ 4572000 w 4584480"/>
              <a:gd name="connsiteY3" fmla="*/ 0 h 6956157"/>
              <a:gd name="connsiteX4" fmla="*/ 4583176 w 4584480"/>
              <a:gd name="connsiteY4" fmla="*/ 5745958 h 6956157"/>
              <a:gd name="connsiteX5" fmla="*/ 3457448 w 4584480"/>
              <a:gd name="connsiteY5" fmla="*/ 6877131 h 6956157"/>
              <a:gd name="connsiteX6" fmla="*/ 0 w 4584480"/>
              <a:gd name="connsiteY6" fmla="*/ 6864350 h 6956157"/>
              <a:gd name="connsiteX7" fmla="*/ 0 w 4584480"/>
              <a:gd name="connsiteY7" fmla="*/ 6864350 h 6956157"/>
              <a:gd name="connsiteX8" fmla="*/ 0 w 4584480"/>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956157"/>
              <a:gd name="connsiteX1" fmla="*/ 0 w 4583176"/>
              <a:gd name="connsiteY1" fmla="*/ 0 h 6956157"/>
              <a:gd name="connsiteX2" fmla="*/ 4572000 w 4583176"/>
              <a:gd name="connsiteY2" fmla="*/ 0 h 6956157"/>
              <a:gd name="connsiteX3" fmla="*/ 4572000 w 4583176"/>
              <a:gd name="connsiteY3" fmla="*/ 0 h 6956157"/>
              <a:gd name="connsiteX4" fmla="*/ 4583176 w 4583176"/>
              <a:gd name="connsiteY4" fmla="*/ 5745958 h 6956157"/>
              <a:gd name="connsiteX5" fmla="*/ 3457448 w 4583176"/>
              <a:gd name="connsiteY5" fmla="*/ 6877131 h 6956157"/>
              <a:gd name="connsiteX6" fmla="*/ 0 w 4583176"/>
              <a:gd name="connsiteY6" fmla="*/ 6864350 h 6956157"/>
              <a:gd name="connsiteX7" fmla="*/ 0 w 4583176"/>
              <a:gd name="connsiteY7" fmla="*/ 6864350 h 6956157"/>
              <a:gd name="connsiteX8" fmla="*/ 0 w 4583176"/>
              <a:gd name="connsiteY8" fmla="*/ 0 h 6956157"/>
              <a:gd name="connsiteX0" fmla="*/ 0 w 4583176"/>
              <a:gd name="connsiteY0" fmla="*/ 0 h 6877135"/>
              <a:gd name="connsiteX1" fmla="*/ 0 w 4583176"/>
              <a:gd name="connsiteY1" fmla="*/ 0 h 6877135"/>
              <a:gd name="connsiteX2" fmla="*/ 4572000 w 4583176"/>
              <a:gd name="connsiteY2" fmla="*/ 0 h 6877135"/>
              <a:gd name="connsiteX3" fmla="*/ 4572000 w 4583176"/>
              <a:gd name="connsiteY3" fmla="*/ 0 h 6877135"/>
              <a:gd name="connsiteX4" fmla="*/ 4583176 w 4583176"/>
              <a:gd name="connsiteY4" fmla="*/ 5745958 h 6877135"/>
              <a:gd name="connsiteX5" fmla="*/ 3457448 w 4583176"/>
              <a:gd name="connsiteY5" fmla="*/ 6877131 h 6877135"/>
              <a:gd name="connsiteX6" fmla="*/ 0 w 4583176"/>
              <a:gd name="connsiteY6" fmla="*/ 6864350 h 6877135"/>
              <a:gd name="connsiteX7" fmla="*/ 0 w 4583176"/>
              <a:gd name="connsiteY7" fmla="*/ 6864350 h 6877135"/>
              <a:gd name="connsiteX8" fmla="*/ 0 w 4583176"/>
              <a:gd name="connsiteY8" fmla="*/ 0 h 6877135"/>
              <a:gd name="connsiteX0" fmla="*/ 0 w 4583176"/>
              <a:gd name="connsiteY0" fmla="*/ 0 h 6864350"/>
              <a:gd name="connsiteX1" fmla="*/ 0 w 4583176"/>
              <a:gd name="connsiteY1" fmla="*/ 0 h 6864350"/>
              <a:gd name="connsiteX2" fmla="*/ 4572000 w 4583176"/>
              <a:gd name="connsiteY2" fmla="*/ 0 h 6864350"/>
              <a:gd name="connsiteX3" fmla="*/ 4572000 w 4583176"/>
              <a:gd name="connsiteY3" fmla="*/ 0 h 6864350"/>
              <a:gd name="connsiteX4" fmla="*/ 4583176 w 4583176"/>
              <a:gd name="connsiteY4" fmla="*/ 5745958 h 6864350"/>
              <a:gd name="connsiteX5" fmla="*/ 3457448 w 4583176"/>
              <a:gd name="connsiteY5" fmla="*/ 6646489 h 6864350"/>
              <a:gd name="connsiteX6" fmla="*/ 0 w 4583176"/>
              <a:gd name="connsiteY6" fmla="*/ 6864350 h 6864350"/>
              <a:gd name="connsiteX7" fmla="*/ 0 w 4583176"/>
              <a:gd name="connsiteY7" fmla="*/ 6864350 h 6864350"/>
              <a:gd name="connsiteX8" fmla="*/ 0 w 4583176"/>
              <a:gd name="connsiteY8" fmla="*/ 0 h 6864350"/>
              <a:gd name="connsiteX0" fmla="*/ 0 w 4583176"/>
              <a:gd name="connsiteY0" fmla="*/ 0 h 6870729"/>
              <a:gd name="connsiteX1" fmla="*/ 0 w 4583176"/>
              <a:gd name="connsiteY1" fmla="*/ 0 h 6870729"/>
              <a:gd name="connsiteX2" fmla="*/ 4572000 w 4583176"/>
              <a:gd name="connsiteY2" fmla="*/ 0 h 6870729"/>
              <a:gd name="connsiteX3" fmla="*/ 4572000 w 4583176"/>
              <a:gd name="connsiteY3" fmla="*/ 0 h 6870729"/>
              <a:gd name="connsiteX4" fmla="*/ 4583176 w 4583176"/>
              <a:gd name="connsiteY4" fmla="*/ 5745958 h 6870729"/>
              <a:gd name="connsiteX5" fmla="*/ 3457448 w 4583176"/>
              <a:gd name="connsiteY5" fmla="*/ 6870725 h 6870729"/>
              <a:gd name="connsiteX6" fmla="*/ 0 w 4583176"/>
              <a:gd name="connsiteY6" fmla="*/ 6864350 h 6870729"/>
              <a:gd name="connsiteX7" fmla="*/ 0 w 4583176"/>
              <a:gd name="connsiteY7" fmla="*/ 6864350 h 6870729"/>
              <a:gd name="connsiteX8" fmla="*/ 0 w 4583176"/>
              <a:gd name="connsiteY8" fmla="*/ 0 h 6870729"/>
              <a:gd name="connsiteX0" fmla="*/ 0 w 4584478"/>
              <a:gd name="connsiteY0" fmla="*/ 0 h 6870729"/>
              <a:gd name="connsiteX1" fmla="*/ 0 w 4584478"/>
              <a:gd name="connsiteY1" fmla="*/ 0 h 6870729"/>
              <a:gd name="connsiteX2" fmla="*/ 4572000 w 4584478"/>
              <a:gd name="connsiteY2" fmla="*/ 0 h 6870729"/>
              <a:gd name="connsiteX3" fmla="*/ 4572000 w 4584478"/>
              <a:gd name="connsiteY3" fmla="*/ 0 h 6870729"/>
              <a:gd name="connsiteX4" fmla="*/ 4583176 w 4584478"/>
              <a:gd name="connsiteY4" fmla="*/ 5745958 h 6870729"/>
              <a:gd name="connsiteX5" fmla="*/ 3457448 w 4584478"/>
              <a:gd name="connsiteY5" fmla="*/ 6870725 h 6870729"/>
              <a:gd name="connsiteX6" fmla="*/ 0 w 4584478"/>
              <a:gd name="connsiteY6" fmla="*/ 6864350 h 6870729"/>
              <a:gd name="connsiteX7" fmla="*/ 0 w 4584478"/>
              <a:gd name="connsiteY7" fmla="*/ 6864350 h 6870729"/>
              <a:gd name="connsiteX8" fmla="*/ 0 w 4584478"/>
              <a:gd name="connsiteY8" fmla="*/ 0 h 6870729"/>
              <a:gd name="connsiteX0" fmla="*/ 0 w 4579116"/>
              <a:gd name="connsiteY0" fmla="*/ 0 h 6956201"/>
              <a:gd name="connsiteX1" fmla="*/ 0 w 4579116"/>
              <a:gd name="connsiteY1" fmla="*/ 0 h 6956201"/>
              <a:gd name="connsiteX2" fmla="*/ 4572000 w 4579116"/>
              <a:gd name="connsiteY2" fmla="*/ 0 h 6956201"/>
              <a:gd name="connsiteX3" fmla="*/ 4572000 w 4579116"/>
              <a:gd name="connsiteY3" fmla="*/ 0 h 6956201"/>
              <a:gd name="connsiteX4" fmla="*/ 4577238 w 4579116"/>
              <a:gd name="connsiteY4" fmla="*/ 5694705 h 6956201"/>
              <a:gd name="connsiteX5" fmla="*/ 3457448 w 4579116"/>
              <a:gd name="connsiteY5" fmla="*/ 6870725 h 6956201"/>
              <a:gd name="connsiteX6" fmla="*/ 0 w 4579116"/>
              <a:gd name="connsiteY6" fmla="*/ 6864350 h 6956201"/>
              <a:gd name="connsiteX7" fmla="*/ 0 w 4579116"/>
              <a:gd name="connsiteY7" fmla="*/ 6864350 h 6956201"/>
              <a:gd name="connsiteX8" fmla="*/ 0 w 4579116"/>
              <a:gd name="connsiteY8" fmla="*/ 0 h 6956201"/>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79116"/>
              <a:gd name="connsiteY0" fmla="*/ 0 h 6870725"/>
              <a:gd name="connsiteX1" fmla="*/ 0 w 4579116"/>
              <a:gd name="connsiteY1" fmla="*/ 0 h 6870725"/>
              <a:gd name="connsiteX2" fmla="*/ 4572000 w 4579116"/>
              <a:gd name="connsiteY2" fmla="*/ 0 h 6870725"/>
              <a:gd name="connsiteX3" fmla="*/ 4572000 w 4579116"/>
              <a:gd name="connsiteY3" fmla="*/ 0 h 6870725"/>
              <a:gd name="connsiteX4" fmla="*/ 4577238 w 4579116"/>
              <a:gd name="connsiteY4" fmla="*/ 5694705 h 6870725"/>
              <a:gd name="connsiteX5" fmla="*/ 3457448 w 4579116"/>
              <a:gd name="connsiteY5" fmla="*/ 6870725 h 6870725"/>
              <a:gd name="connsiteX6" fmla="*/ 0 w 4579116"/>
              <a:gd name="connsiteY6" fmla="*/ 6864350 h 6870725"/>
              <a:gd name="connsiteX7" fmla="*/ 0 w 4579116"/>
              <a:gd name="connsiteY7" fmla="*/ 6864350 h 6870725"/>
              <a:gd name="connsiteX8" fmla="*/ 0 w 4579116"/>
              <a:gd name="connsiteY8" fmla="*/ 0 h 6870725"/>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952880"/>
              <a:gd name="connsiteX1" fmla="*/ 0 w 4584478"/>
              <a:gd name="connsiteY1" fmla="*/ 0 h 6952880"/>
              <a:gd name="connsiteX2" fmla="*/ 4572000 w 4584478"/>
              <a:gd name="connsiteY2" fmla="*/ 0 h 6952880"/>
              <a:gd name="connsiteX3" fmla="*/ 4572000 w 4584478"/>
              <a:gd name="connsiteY3" fmla="*/ 0 h 6952880"/>
              <a:gd name="connsiteX4" fmla="*/ 4583176 w 4584478"/>
              <a:gd name="connsiteY4" fmla="*/ 5739553 h 6952880"/>
              <a:gd name="connsiteX5" fmla="*/ 3457448 w 4584478"/>
              <a:gd name="connsiteY5" fmla="*/ 6870725 h 6952880"/>
              <a:gd name="connsiteX6" fmla="*/ 0 w 4584478"/>
              <a:gd name="connsiteY6" fmla="*/ 6864350 h 6952880"/>
              <a:gd name="connsiteX7" fmla="*/ 0 w 4584478"/>
              <a:gd name="connsiteY7" fmla="*/ 6864350 h 6952880"/>
              <a:gd name="connsiteX8" fmla="*/ 0 w 4584478"/>
              <a:gd name="connsiteY8" fmla="*/ 0 h 6952880"/>
              <a:gd name="connsiteX0" fmla="*/ 0 w 4584478"/>
              <a:gd name="connsiteY0" fmla="*/ 0 h 6870725"/>
              <a:gd name="connsiteX1" fmla="*/ 0 w 4584478"/>
              <a:gd name="connsiteY1" fmla="*/ 0 h 6870725"/>
              <a:gd name="connsiteX2" fmla="*/ 4572000 w 4584478"/>
              <a:gd name="connsiteY2" fmla="*/ 0 h 6870725"/>
              <a:gd name="connsiteX3" fmla="*/ 4572000 w 4584478"/>
              <a:gd name="connsiteY3" fmla="*/ 0 h 6870725"/>
              <a:gd name="connsiteX4" fmla="*/ 4583176 w 4584478"/>
              <a:gd name="connsiteY4" fmla="*/ 5739553 h 6870725"/>
              <a:gd name="connsiteX5" fmla="*/ 3457448 w 4584478"/>
              <a:gd name="connsiteY5" fmla="*/ 6870725 h 6870725"/>
              <a:gd name="connsiteX6" fmla="*/ 0 w 4584478"/>
              <a:gd name="connsiteY6" fmla="*/ 6864350 h 6870725"/>
              <a:gd name="connsiteX7" fmla="*/ 0 w 4584478"/>
              <a:gd name="connsiteY7" fmla="*/ 6864350 h 6870725"/>
              <a:gd name="connsiteX8" fmla="*/ 0 w 4584478"/>
              <a:gd name="connsiteY8" fmla="*/ 0 h 6870725"/>
              <a:gd name="connsiteX0" fmla="*/ 0 w 4584478"/>
              <a:gd name="connsiteY0" fmla="*/ 0 h 6870755"/>
              <a:gd name="connsiteX1" fmla="*/ 0 w 4584478"/>
              <a:gd name="connsiteY1" fmla="*/ 0 h 6870755"/>
              <a:gd name="connsiteX2" fmla="*/ 4572000 w 4584478"/>
              <a:gd name="connsiteY2" fmla="*/ 0 h 6870755"/>
              <a:gd name="connsiteX3" fmla="*/ 4572000 w 4584478"/>
              <a:gd name="connsiteY3" fmla="*/ 0 h 6870755"/>
              <a:gd name="connsiteX4" fmla="*/ 4583176 w 4584478"/>
              <a:gd name="connsiteY4" fmla="*/ 5739553 h 6870755"/>
              <a:gd name="connsiteX5" fmla="*/ 3457448 w 4584478"/>
              <a:gd name="connsiteY5" fmla="*/ 6870725 h 6870755"/>
              <a:gd name="connsiteX6" fmla="*/ 0 w 4584478"/>
              <a:gd name="connsiteY6" fmla="*/ 6864350 h 6870755"/>
              <a:gd name="connsiteX7" fmla="*/ 0 w 4584478"/>
              <a:gd name="connsiteY7" fmla="*/ 6864350 h 6870755"/>
              <a:gd name="connsiteX8" fmla="*/ 0 w 4584478"/>
              <a:gd name="connsiteY8" fmla="*/ 0 h 6870755"/>
              <a:gd name="connsiteX0" fmla="*/ 0 w 4584695"/>
              <a:gd name="connsiteY0" fmla="*/ 0 h 6870752"/>
              <a:gd name="connsiteX1" fmla="*/ 0 w 4584695"/>
              <a:gd name="connsiteY1" fmla="*/ 0 h 6870752"/>
              <a:gd name="connsiteX2" fmla="*/ 4572000 w 4584695"/>
              <a:gd name="connsiteY2" fmla="*/ 0 h 6870752"/>
              <a:gd name="connsiteX3" fmla="*/ 4572000 w 4584695"/>
              <a:gd name="connsiteY3" fmla="*/ 0 h 6870752"/>
              <a:gd name="connsiteX4" fmla="*/ 4583176 w 4584695"/>
              <a:gd name="connsiteY4" fmla="*/ 5739553 h 6870752"/>
              <a:gd name="connsiteX5" fmla="*/ 3457448 w 4584695"/>
              <a:gd name="connsiteY5" fmla="*/ 6870725 h 6870752"/>
              <a:gd name="connsiteX6" fmla="*/ 0 w 4584695"/>
              <a:gd name="connsiteY6" fmla="*/ 6864350 h 6870752"/>
              <a:gd name="connsiteX7" fmla="*/ 0 w 4584695"/>
              <a:gd name="connsiteY7" fmla="*/ 6864350 h 6870752"/>
              <a:gd name="connsiteX8" fmla="*/ 0 w 4584695"/>
              <a:gd name="connsiteY8" fmla="*/ 0 h 6870752"/>
              <a:gd name="connsiteX0" fmla="*/ 0 w 4583616"/>
              <a:gd name="connsiteY0" fmla="*/ 0 h 6870755"/>
              <a:gd name="connsiteX1" fmla="*/ 0 w 4583616"/>
              <a:gd name="connsiteY1" fmla="*/ 0 h 6870755"/>
              <a:gd name="connsiteX2" fmla="*/ 4572000 w 4583616"/>
              <a:gd name="connsiteY2" fmla="*/ 0 h 6870755"/>
              <a:gd name="connsiteX3" fmla="*/ 4572000 w 4583616"/>
              <a:gd name="connsiteY3" fmla="*/ 0 h 6870755"/>
              <a:gd name="connsiteX4" fmla="*/ 4583176 w 4583616"/>
              <a:gd name="connsiteY4" fmla="*/ 5739553 h 6870755"/>
              <a:gd name="connsiteX5" fmla="*/ 3457448 w 4583616"/>
              <a:gd name="connsiteY5" fmla="*/ 6870725 h 6870755"/>
              <a:gd name="connsiteX6" fmla="*/ 0 w 4583616"/>
              <a:gd name="connsiteY6" fmla="*/ 6864350 h 6870755"/>
              <a:gd name="connsiteX7" fmla="*/ 0 w 4583616"/>
              <a:gd name="connsiteY7" fmla="*/ 6864350 h 6870755"/>
              <a:gd name="connsiteX8" fmla="*/ 0 w 4583616"/>
              <a:gd name="connsiteY8" fmla="*/ 0 h 6870755"/>
              <a:gd name="connsiteX0" fmla="*/ 0 w 4583616"/>
              <a:gd name="connsiteY0" fmla="*/ 0 h 6870763"/>
              <a:gd name="connsiteX1" fmla="*/ 0 w 4583616"/>
              <a:gd name="connsiteY1" fmla="*/ 0 h 6870763"/>
              <a:gd name="connsiteX2" fmla="*/ 4572000 w 4583616"/>
              <a:gd name="connsiteY2" fmla="*/ 0 h 6870763"/>
              <a:gd name="connsiteX3" fmla="*/ 4572000 w 4583616"/>
              <a:gd name="connsiteY3" fmla="*/ 0 h 6870763"/>
              <a:gd name="connsiteX4" fmla="*/ 4583176 w 4583616"/>
              <a:gd name="connsiteY4" fmla="*/ 5855627 h 6870763"/>
              <a:gd name="connsiteX5" fmla="*/ 3457448 w 4583616"/>
              <a:gd name="connsiteY5" fmla="*/ 6870725 h 6870763"/>
              <a:gd name="connsiteX6" fmla="*/ 0 w 4583616"/>
              <a:gd name="connsiteY6" fmla="*/ 6864350 h 6870763"/>
              <a:gd name="connsiteX7" fmla="*/ 0 w 4583616"/>
              <a:gd name="connsiteY7" fmla="*/ 6864350 h 6870763"/>
              <a:gd name="connsiteX8" fmla="*/ 0 w 4583616"/>
              <a:gd name="connsiteY8" fmla="*/ 0 h 687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3616" h="6870763">
                <a:moveTo>
                  <a:pt x="0" y="0"/>
                </a:moveTo>
                <a:lnTo>
                  <a:pt x="0" y="0"/>
                </a:lnTo>
                <a:lnTo>
                  <a:pt x="4572000" y="0"/>
                </a:lnTo>
                <a:lnTo>
                  <a:pt x="4572000" y="0"/>
                </a:lnTo>
                <a:cubicBezTo>
                  <a:pt x="4573863" y="957660"/>
                  <a:pt x="4586065" y="5272921"/>
                  <a:pt x="4583176" y="5855627"/>
                </a:cubicBezTo>
                <a:cubicBezTo>
                  <a:pt x="4580287" y="6438333"/>
                  <a:pt x="4096620" y="6875462"/>
                  <a:pt x="3457448" y="6870725"/>
                </a:cubicBezTo>
                <a:lnTo>
                  <a:pt x="0" y="6864350"/>
                </a:lnTo>
                <a:lnTo>
                  <a:pt x="0" y="6864350"/>
                </a:lnTo>
                <a:lnTo>
                  <a:pt x="0" y="0"/>
                </a:lnTo>
                <a:close/>
              </a:path>
            </a:pathLst>
          </a:custGeom>
        </p:spPr>
        <p:txBody>
          <a:bodyPr/>
          <a:lstStyle/>
          <a:p>
            <a:endParaRPr lang="en-US"/>
          </a:p>
        </p:txBody>
      </p:sp>
    </p:spTree>
    <p:extLst>
      <p:ext uri="{BB962C8B-B14F-4D97-AF65-F5344CB8AC3E}">
        <p14:creationId xmlns:p14="http://schemas.microsoft.com/office/powerpoint/2010/main" val="337841990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Yellow Spar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965329B-378A-F14B-8C56-143AD8E18F4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513" y="6420681"/>
            <a:ext cx="14698939" cy="1816952"/>
          </a:xfrm>
          <a:prstGeom prst="rect">
            <a:avLst/>
          </a:prstGeom>
        </p:spPr>
      </p:pic>
      <p:sp>
        <p:nvSpPr>
          <p:cNvPr id="2" name="Title 1"/>
          <p:cNvSpPr>
            <a:spLocks noGrp="1"/>
          </p:cNvSpPr>
          <p:nvPr>
            <p:ph type="title"/>
          </p:nvPr>
        </p:nvSpPr>
        <p:spPr/>
        <p:txBody>
          <a:bodyPr/>
          <a:lstStyle>
            <a:lvl1pPr>
              <a:defRPr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10983858" y="7713674"/>
            <a:ext cx="3291840" cy="438150"/>
          </a:xfrm>
        </p:spPr>
        <p:txBody>
          <a:bodyPr/>
          <a:lstStyle>
            <a:lvl1pPr>
              <a:defRPr>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pic>
        <p:nvPicPr>
          <p:cNvPr id="8" name="Graphic 7">
            <a:extLst>
              <a:ext uri="{FF2B5EF4-FFF2-40B4-BE49-F238E27FC236}">
                <a16:creationId xmlns:a16="http://schemas.microsoft.com/office/drawing/2014/main" id="{E8A28B34-5238-AE4C-A9D0-1334B213BF6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133996" y="436409"/>
            <a:ext cx="1033086" cy="774815"/>
          </a:xfrm>
          <a:prstGeom prst="rect">
            <a:avLst/>
          </a:prstGeom>
        </p:spPr>
      </p:pic>
      <p:sp>
        <p:nvSpPr>
          <p:cNvPr id="9" name="Content Placeholder 2">
            <a:extLst>
              <a:ext uri="{FF2B5EF4-FFF2-40B4-BE49-F238E27FC236}">
                <a16:creationId xmlns:a16="http://schemas.microsoft.com/office/drawing/2014/main" id="{FDCF4BB2-379E-9246-B6DB-272B956BBF8B}"/>
              </a:ext>
            </a:extLst>
          </p:cNvPr>
          <p:cNvSpPr>
            <a:spLocks noGrp="1"/>
          </p:cNvSpPr>
          <p:nvPr>
            <p:ph idx="1"/>
          </p:nvPr>
        </p:nvSpPr>
        <p:spPr>
          <a:xfrm>
            <a:off x="863195" y="2029968"/>
            <a:ext cx="12324219" cy="4957972"/>
          </a:xfrm>
        </p:spPr>
        <p:txBody>
          <a:bodyPr lIns="137160">
            <a:noAutofit/>
          </a:bodyPr>
          <a:lstStyle>
            <a:lvl1pPr marL="280036" indent="-280036"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algn="l" defTabSz="822960" rtl="0" eaLnBrk="1" latinLnBrk="0" hangingPunct="1">
              <a:lnSpc>
                <a:spcPts val="2400"/>
              </a:lnSpc>
              <a:spcBef>
                <a:spcPts val="0"/>
              </a:spcBef>
              <a:spcAft>
                <a:spcPts val="1080"/>
              </a:spcAft>
              <a:buClr>
                <a:schemeClr val="bg2"/>
              </a:buCl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algn="l" defTabSz="822960" rtl="0" eaLnBrk="1" latinLnBrk="0" hangingPunct="1">
              <a:lnSpc>
                <a:spcPts val="2400"/>
              </a:lnSpc>
              <a:spcBef>
                <a:spcPts val="0"/>
              </a:spcBef>
              <a:spcAft>
                <a:spcPts val="1080"/>
              </a:spcAft>
              <a:buClr>
                <a:schemeClr val="bg2"/>
              </a:buClr>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798854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dium Blu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wheel&#10;&#10;Description automatically generated">
            <a:extLst>
              <a:ext uri="{FF2B5EF4-FFF2-40B4-BE49-F238E27FC236}">
                <a16:creationId xmlns:a16="http://schemas.microsoft.com/office/drawing/2014/main" id="{54C80084-7A3D-2643-8901-4D9E59A6E9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0737" y="766376"/>
            <a:ext cx="2831185" cy="485860"/>
          </a:xfrm>
          <a:prstGeom prst="rect">
            <a:avLst/>
          </a:prstGeom>
        </p:spPr>
      </p:pic>
      <p:sp>
        <p:nvSpPr>
          <p:cNvPr id="7" name="Title 1">
            <a:extLst>
              <a:ext uri="{FF2B5EF4-FFF2-40B4-BE49-F238E27FC236}">
                <a16:creationId xmlns:a16="http://schemas.microsoft.com/office/drawing/2014/main" id="{A7D8B41E-5F1C-5F47-8356-F1F095451C54}"/>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4D918FD5-4C7F-864F-81AB-24F8C1C43D19}"/>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11023577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Divider_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832" y="3163062"/>
            <a:ext cx="10972800" cy="1804036"/>
          </a:xfrm>
        </p:spPr>
        <p:txBody>
          <a:bodyPr lIns="73152" rIns="0" anchor="ctr">
            <a:noAutofit/>
          </a:bodyPr>
          <a:lstStyle>
            <a:lvl1pPr algn="l">
              <a:defRPr sz="6960" spc="168"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90314" y="5097701"/>
            <a:ext cx="10972800" cy="504192"/>
          </a:xfrm>
        </p:spPr>
        <p:txBody>
          <a:bodyPr lIns="100584" rIns="118872" anchor="ctr"/>
          <a:lstStyle>
            <a:lvl1pPr marL="0" indent="0" algn="l">
              <a:buNone/>
              <a:defRPr sz="2880" spc="48" baseline="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7"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232631" y="591189"/>
            <a:ext cx="1724728" cy="1724728"/>
          </a:xfrm>
          <a:prstGeom prst="rect">
            <a:avLst/>
          </a:prstGeom>
        </p:spPr>
      </p:pic>
    </p:spTree>
    <p:extLst>
      <p:ext uri="{BB962C8B-B14F-4D97-AF65-F5344CB8AC3E}">
        <p14:creationId xmlns:p14="http://schemas.microsoft.com/office/powerpoint/2010/main" val="1661531710"/>
      </p:ext>
    </p:extLst>
  </p:cSld>
  <p:clrMapOvr>
    <a:masterClrMapping/>
  </p:clrMapOvr>
  <p:extLst>
    <p:ext uri="{DCECCB84-F9BA-43D5-87BE-67443E8EF086}">
      <p15:sldGuideLst xmlns:p15="http://schemas.microsoft.com/office/powerpoint/2012/main">
        <p15:guide id="1" orient="horz" pos="194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Bullet_List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96" baseline="0"/>
            </a:lvl1pPr>
          </a:lstStyle>
          <a:p>
            <a:r>
              <a:rPr lang="en-US"/>
              <a:t>Click to edit Master title style</a:t>
            </a:r>
            <a:endParaRPr lang="en-US" dirty="0"/>
          </a:p>
        </p:txBody>
      </p:sp>
      <p:sp>
        <p:nvSpPr>
          <p:cNvPr id="3" name="Content Placeholder 2"/>
          <p:cNvSpPr>
            <a:spLocks noGrp="1"/>
          </p:cNvSpPr>
          <p:nvPr>
            <p:ph idx="1"/>
          </p:nvPr>
        </p:nvSpPr>
        <p:spPr>
          <a:xfrm>
            <a:off x="903346" y="2381670"/>
            <a:ext cx="12309733" cy="4997839"/>
          </a:xfrm>
        </p:spPr>
        <p:txBody>
          <a:bodyPr lIns="137160">
            <a:noAutofit/>
          </a:bodyPr>
          <a:lstStyle>
            <a:lvl1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1pPr>
            <a:lvl2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2pPr>
            <a:lvl3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3pPr>
            <a:lvl4pPr indent="-344806" algn="l" defTabSz="1097280" rtl="0" eaLnBrk="1" latinLnBrk="0" hangingPunct="1">
              <a:lnSpc>
                <a:spcPct val="100000"/>
              </a:lnSpc>
              <a:spcBef>
                <a:spcPts val="0"/>
              </a:spcBef>
              <a:spcAft>
                <a:spcPts val="1440"/>
              </a:spcAft>
              <a:buClr>
                <a:schemeClr val="bg2"/>
              </a:buClr>
              <a:defRPr lang="en-US" sz="2400" kern="1200" dirty="0" smtClean="0">
                <a:solidFill>
                  <a:schemeClr val="tx1"/>
                </a:solidFill>
                <a:latin typeface="+mn-lt"/>
                <a:ea typeface="+mn-ea"/>
                <a:cs typeface="+mn-cs"/>
              </a:defRPr>
            </a:lvl4pPr>
            <a:lvl5pPr indent="-344806" algn="l" defTabSz="1097280" rtl="0" eaLnBrk="1" latinLnBrk="0" hangingPunct="1">
              <a:lnSpc>
                <a:spcPct val="100000"/>
              </a:lnSpc>
              <a:spcBef>
                <a:spcPts val="0"/>
              </a:spcBef>
              <a:spcAft>
                <a:spcPts val="1440"/>
              </a:spcAft>
              <a:buClr>
                <a:schemeClr val="bg2"/>
              </a:buClr>
              <a:defRPr lang="en-US" sz="2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83857" y="7713673"/>
            <a:ext cx="3291840" cy="438150"/>
          </a:xfrm>
        </p:spPr>
        <p:txBody>
          <a:bodyPr/>
          <a:lstStyle/>
          <a:p>
            <a:fld id="{1FC4B0FD-5F77-433D-950B-A15A779E50E4}" type="slidenum">
              <a:rPr lang="en-US" smtClean="0"/>
              <a:t>‹#›</a:t>
            </a:fld>
            <a:endParaRPr lang="en-US"/>
          </a:p>
        </p:txBody>
      </p:sp>
    </p:spTree>
    <p:extLst>
      <p:ext uri="{BB962C8B-B14F-4D97-AF65-F5344CB8AC3E}">
        <p14:creationId xmlns:p14="http://schemas.microsoft.com/office/powerpoint/2010/main" val="3696803267"/>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1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ight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6C05-5398-BA4B-99EA-D227635B02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1567" y="759438"/>
            <a:ext cx="2820355" cy="485860"/>
          </a:xfrm>
          <a:prstGeom prst="rect">
            <a:avLst/>
          </a:prstGeom>
          <a:solidFill>
            <a:schemeClr val="accent1">
              <a:alpha val="0"/>
            </a:schemeClr>
          </a:solidFill>
        </p:spPr>
      </p:pic>
      <p:sp>
        <p:nvSpPr>
          <p:cNvPr id="8" name="Title 1">
            <a:extLst>
              <a:ext uri="{FF2B5EF4-FFF2-40B4-BE49-F238E27FC236}">
                <a16:creationId xmlns:a16="http://schemas.microsoft.com/office/drawing/2014/main" id="{EDE40635-7A20-6B4B-9D6E-9BE19D9B5CFE}"/>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rgbClr val="FFFFFF"/>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7C9D54CF-D45E-B24F-8515-ED528BADA633}"/>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40911628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Yellow">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4E4623-764A-1648-993C-F0984D5C9D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21567" y="759438"/>
            <a:ext cx="2820355" cy="485860"/>
          </a:xfrm>
          <a:prstGeom prst="rect">
            <a:avLst/>
          </a:prstGeom>
          <a:solidFill>
            <a:schemeClr val="accent1">
              <a:alpha val="0"/>
            </a:schemeClr>
          </a:solidFill>
        </p:spPr>
      </p:pic>
      <p:sp>
        <p:nvSpPr>
          <p:cNvPr id="8" name="Title 1">
            <a:extLst>
              <a:ext uri="{FF2B5EF4-FFF2-40B4-BE49-F238E27FC236}">
                <a16:creationId xmlns:a16="http://schemas.microsoft.com/office/drawing/2014/main" id="{821FB18D-ED34-3047-B975-8CA1927A1847}"/>
              </a:ext>
            </a:extLst>
          </p:cNvPr>
          <p:cNvSpPr>
            <a:spLocks noGrp="1"/>
          </p:cNvSpPr>
          <p:nvPr>
            <p:ph type="ctrTitle"/>
          </p:nvPr>
        </p:nvSpPr>
        <p:spPr>
          <a:xfrm>
            <a:off x="1259831" y="1766622"/>
            <a:ext cx="12561099" cy="2796775"/>
          </a:xfrm>
        </p:spPr>
        <p:txBody>
          <a:bodyPr lIns="73152" rIns="0" anchor="b">
            <a:noAutofit/>
          </a:bodyPr>
          <a:lstStyle>
            <a:lvl1pPr algn="l">
              <a:defRPr sz="6600" b="0" i="0" spc="113"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Subtitle 2">
            <a:extLst>
              <a:ext uri="{FF2B5EF4-FFF2-40B4-BE49-F238E27FC236}">
                <a16:creationId xmlns:a16="http://schemas.microsoft.com/office/drawing/2014/main" id="{FB47CE20-6CE4-104D-BB29-BC68B402DBF6}"/>
              </a:ext>
            </a:extLst>
          </p:cNvPr>
          <p:cNvSpPr>
            <a:spLocks noGrp="1"/>
          </p:cNvSpPr>
          <p:nvPr>
            <p:ph type="subTitle" idx="1"/>
          </p:nvPr>
        </p:nvSpPr>
        <p:spPr>
          <a:xfrm>
            <a:off x="1269993" y="4660115"/>
            <a:ext cx="12561099" cy="504192"/>
          </a:xfrm>
        </p:spPr>
        <p:txBody>
          <a:bodyPr lIns="100584" rIns="118872" anchor="ctr"/>
          <a:lstStyle>
            <a:lvl1pPr marL="0" indent="0" algn="l">
              <a:buNone/>
              <a:defRPr sz="2800" b="0" i="0" spc="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98747257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5.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51992400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687" r:id="rId6"/>
    <p:sldLayoutId id="2147483699" r:id="rId7"/>
    <p:sldLayoutId id="2147483706" r:id="rId8"/>
    <p:sldLayoutId id="2147483707" r:id="rId9"/>
    <p:sldLayoutId id="2147483708" r:id="rId10"/>
    <p:sldLayoutId id="2147483877" r:id="rId11"/>
    <p:sldLayoutId id="2147483878" r:id="rId12"/>
    <p:sldLayoutId id="2147483879" r:id="rId13"/>
    <p:sldLayoutId id="2147483880" r:id="rId14"/>
    <p:sldLayoutId id="2147483881" r:id="rId1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0007944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866" r:id="rId6"/>
    <p:sldLayoutId id="2147483867" r:id="rId7"/>
    <p:sldLayoutId id="2147483868" r:id="rId8"/>
    <p:sldLayoutId id="2147483869" r:id="rId9"/>
    <p:sldLayoutId id="2147483870" r:id="rId10"/>
    <p:sldLayoutId id="2147483792" r:id="rId11"/>
    <p:sldLayoutId id="2147483793" r:id="rId12"/>
    <p:sldLayoutId id="2147483794" r:id="rId13"/>
    <p:sldLayoutId id="2147483795" r:id="rId14"/>
    <p:sldLayoutId id="2147483796" r:id="rId1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492957174"/>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277012731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03" r:id="rId6"/>
    <p:sldLayoutId id="2147483804" r:id="rId7"/>
    <p:sldLayoutId id="2147483805" r:id="rId8"/>
    <p:sldLayoutId id="2147483806" r:id="rId9"/>
    <p:sldLayoutId id="2147483807" r:id="rId10"/>
    <p:sldLayoutId id="2147483818" r:id="rId11"/>
    <p:sldLayoutId id="2147483819" r:id="rId12"/>
    <p:sldLayoutId id="2147483820" r:id="rId13"/>
    <p:sldLayoutId id="2147483821" r:id="rId14"/>
    <p:sldLayoutId id="2147483822" r:id="rId15"/>
    <p:sldLayoutId id="2147483890" r:id="rId16"/>
    <p:sldLayoutId id="2147483891" r:id="rId17"/>
    <p:sldLayoutId id="2147483893" r:id="rId18"/>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7682" y="636929"/>
            <a:ext cx="12335398" cy="114859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7179" y="2025538"/>
            <a:ext cx="12345901" cy="4943153"/>
          </a:xfrm>
          <a:prstGeom prst="rect">
            <a:avLst/>
          </a:prstGeom>
        </p:spPr>
        <p:txBody>
          <a:bodyPr vert="horz" lIns="13716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4434" y="7713674"/>
            <a:ext cx="3291840" cy="438150"/>
          </a:xfrm>
          <a:prstGeom prst="rect">
            <a:avLst/>
          </a:prstGeom>
        </p:spPr>
        <p:txBody>
          <a:bodyPr vert="horz" lIns="91440" tIns="45720" rIns="91440" bIns="45720" rtlCol="0" anchor="ctr"/>
          <a:lstStyle>
            <a:lvl1pPr algn="r">
              <a:defRPr sz="126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1FC4B0FD-5F77-433D-950B-A15A779E50E4}" type="slidenum">
              <a:rPr lang="en-US" smtClean="0"/>
              <a:pPr/>
              <a:t>‹#›</a:t>
            </a:fld>
            <a:endParaRPr lang="en-US"/>
          </a:p>
        </p:txBody>
      </p:sp>
    </p:spTree>
    <p:extLst>
      <p:ext uri="{BB962C8B-B14F-4D97-AF65-F5344CB8AC3E}">
        <p14:creationId xmlns:p14="http://schemas.microsoft.com/office/powerpoint/2010/main" val="3339983856"/>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49" r:id="rId11"/>
    <p:sldLayoutId id="2147483850" r:id="rId12"/>
    <p:sldLayoutId id="2147483851" r:id="rId13"/>
    <p:sldLayoutId id="2147483852" r:id="rId14"/>
    <p:sldLayoutId id="2147483853" r:id="rId15"/>
    <p:sldLayoutId id="2147483887" r:id="rId16"/>
    <p:sldLayoutId id="2147483888" r:id="rId17"/>
    <p:sldLayoutId id="2147483889" r:id="rId18"/>
  </p:sldLayoutIdLst>
  <p:hf sldNum="0" hdr="0" ftr="0" dt="0"/>
  <p:txStyles>
    <p:titleStyle>
      <a:lvl1pPr algn="l" defTabSz="822960" rtl="0" eaLnBrk="1" latinLnBrk="0" hangingPunct="1">
        <a:lnSpc>
          <a:spcPct val="90000"/>
        </a:lnSpc>
        <a:spcBef>
          <a:spcPct val="0"/>
        </a:spcBef>
        <a:buNone/>
        <a:defRPr sz="3600" kern="1200" spc="72"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307182" indent="-307182"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750570" indent="-339090"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1163956" indent="-340996" algn="l" defTabSz="822960" rtl="0" eaLnBrk="1" latinLnBrk="0" hangingPunct="1">
        <a:lnSpc>
          <a:spcPts val="2400"/>
        </a:lnSpc>
        <a:spcBef>
          <a:spcPts val="0"/>
        </a:spcBef>
        <a:spcAft>
          <a:spcPts val="1080"/>
        </a:spcAft>
        <a:buClr>
          <a:schemeClr val="accent5"/>
        </a:buClr>
        <a:buFont typeface="Arial" panose="020B060402020202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579246" indent="-344806" algn="l" defTabSz="822960" rtl="0" eaLnBrk="1" latinLnBrk="0" hangingPunct="1">
        <a:lnSpc>
          <a:spcPts val="2400"/>
        </a:lnSpc>
        <a:spcBef>
          <a:spcPts val="0"/>
        </a:spcBef>
        <a:spcAft>
          <a:spcPts val="1080"/>
        </a:spcAft>
        <a:buClr>
          <a:schemeClr val="accent5"/>
        </a:buClr>
        <a:buFont typeface="Verdana" panose="020B0604030504040204" pitchFamily="34" charset="0"/>
        <a:buChar char="–"/>
        <a:defRPr lang="en-US" sz="168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992630" indent="-346710" algn="l" defTabSz="822960" rtl="0" eaLnBrk="1" latinLnBrk="0" hangingPunct="1">
        <a:lnSpc>
          <a:spcPts val="2400"/>
        </a:lnSpc>
        <a:spcBef>
          <a:spcPts val="0"/>
        </a:spcBef>
        <a:spcAft>
          <a:spcPts val="1080"/>
        </a:spcAft>
        <a:buClr>
          <a:schemeClr val="accent5"/>
        </a:buClr>
        <a:buSzPct val="90000"/>
        <a:buFont typeface="Wingdings" panose="05000000000000000000" pitchFamily="2" charset="2"/>
        <a:buChar char="Ø"/>
        <a:defRPr lang="en-US" sz="168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166268"/>
      </p:ext>
    </p:extLst>
  </p:cSld>
  <p:clrMap bg1="lt1" tx1="dk1" bg2="lt2" tx2="dk2" accent1="accent1" accent2="accent2" accent3="accent3" accent4="accent4" accent5="accent5" accent6="accent6" hlink="hlink" folHlink="folHlink"/>
  <p:sldLayoutIdLst>
    <p:sldLayoutId id="2147483865" r:id="rId1"/>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59.sv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36.xml"/><Relationship Id="rId4" Type="http://schemas.openxmlformats.org/officeDocument/2006/relationships/image" Target="../media/image68.svg"/></Relationships>
</file>

<file path=ppt/slides/_rels/slide1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hyperlink" Target="mailto:groupsales@ucare.org" TargetMode="Externa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70.xml"/><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F6E3E1-7FCF-F84B-AC09-C510E3D179B3}"/>
              </a:ext>
            </a:extLst>
          </p:cNvPr>
          <p:cNvSpPr>
            <a:spLocks noGrp="1"/>
          </p:cNvSpPr>
          <p:nvPr>
            <p:ph type="ctrTitle"/>
          </p:nvPr>
        </p:nvSpPr>
        <p:spPr/>
        <p:txBody>
          <a:bodyPr/>
          <a:lstStyle/>
          <a:p>
            <a:r>
              <a:rPr lang="en-US" sz="6600" dirty="0"/>
              <a:t>UCare Medicare Group</a:t>
            </a:r>
          </a:p>
        </p:txBody>
      </p:sp>
      <p:sp>
        <p:nvSpPr>
          <p:cNvPr id="6" name="Subtitle 5"/>
          <p:cNvSpPr>
            <a:spLocks noGrp="1"/>
          </p:cNvSpPr>
          <p:nvPr>
            <p:ph type="subTitle" idx="1"/>
          </p:nvPr>
        </p:nvSpPr>
        <p:spPr/>
        <p:txBody>
          <a:bodyPr/>
          <a:lstStyle/>
          <a:p>
            <a:r>
              <a:rPr lang="en-US" dirty="0"/>
              <a:t>For PEIP Retirees and Spouses</a:t>
            </a:r>
          </a:p>
        </p:txBody>
      </p:sp>
    </p:spTree>
    <p:extLst>
      <p:ext uri="{BB962C8B-B14F-4D97-AF65-F5344CB8AC3E}">
        <p14:creationId xmlns:p14="http://schemas.microsoft.com/office/powerpoint/2010/main" val="3656014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Inpatient Hospital</a:t>
            </a:r>
          </a:p>
        </p:txBody>
      </p:sp>
      <p:sp>
        <p:nvSpPr>
          <p:cNvPr id="3" name="Content Placeholder 2"/>
          <p:cNvSpPr>
            <a:spLocks noGrp="1"/>
          </p:cNvSpPr>
          <p:nvPr>
            <p:ph idx="1"/>
          </p:nvPr>
        </p:nvSpPr>
        <p:spPr/>
        <p:txBody>
          <a:bodyPr/>
          <a:lstStyle/>
          <a:p>
            <a:pPr>
              <a:spcAft>
                <a:spcPts val="720"/>
              </a:spcAft>
            </a:pPr>
            <a:r>
              <a:rPr lang="en-US" sz="2880" dirty="0">
                <a:latin typeface="+mn-lt"/>
              </a:rPr>
              <a:t>Covered at 100% after copay </a:t>
            </a:r>
          </a:p>
          <a:p>
            <a:pPr lvl="1">
              <a:spcAft>
                <a:spcPts val="720"/>
              </a:spcAft>
              <a:buFont typeface="Arial" panose="020B0604020202020204" pitchFamily="34" charset="0"/>
              <a:buChar char="•"/>
            </a:pPr>
            <a:r>
              <a:rPr lang="en-US" sz="2400" dirty="0">
                <a:latin typeface="+mn-lt"/>
              </a:rPr>
              <a:t>High – $100 copay per admission</a:t>
            </a:r>
          </a:p>
          <a:p>
            <a:pPr lvl="1">
              <a:spcAft>
                <a:spcPts val="720"/>
              </a:spcAft>
              <a:buFont typeface="Arial" panose="020B0604020202020204" pitchFamily="34" charset="0"/>
              <a:buChar char="•"/>
            </a:pPr>
            <a:r>
              <a:rPr lang="en-US" sz="2400" dirty="0">
                <a:latin typeface="+mn-lt"/>
              </a:rPr>
              <a:t>Core – $125 copay per admission</a:t>
            </a:r>
          </a:p>
          <a:p>
            <a:pPr lvl="1">
              <a:spcAft>
                <a:spcPts val="720"/>
              </a:spcAft>
              <a:buFont typeface="Arial" panose="020B0604020202020204" pitchFamily="34" charset="0"/>
              <a:buChar char="•"/>
            </a:pPr>
            <a:r>
              <a:rPr lang="en-US" sz="2400" dirty="0">
                <a:latin typeface="+mn-lt"/>
              </a:rPr>
              <a:t>Basic – $400 copay per admission</a:t>
            </a:r>
            <a:br>
              <a:rPr lang="en-US" dirty="0">
                <a:latin typeface="+mn-lt"/>
              </a:rPr>
            </a:br>
            <a:r>
              <a:rPr lang="en-US" dirty="0">
                <a:latin typeface="Open Sans"/>
              </a:rPr>
              <a:t>	</a:t>
            </a:r>
          </a:p>
          <a:p>
            <a:pPr>
              <a:spcAft>
                <a:spcPts val="720"/>
              </a:spcAft>
            </a:pPr>
            <a:endParaRPr lang="en-US" sz="2400" dirty="0">
              <a:latin typeface="Open Sans"/>
            </a:endParaRPr>
          </a:p>
          <a:p>
            <a:pPr>
              <a:spcAft>
                <a:spcPts val="720"/>
              </a:spcAft>
            </a:pPr>
            <a:r>
              <a:rPr lang="en-US" sz="2400" dirty="0">
                <a:latin typeface="+mj-lt"/>
              </a:rPr>
              <a:t>We coordinate with all providers, </a:t>
            </a:r>
          </a:p>
          <a:p>
            <a:pPr marL="0" indent="0">
              <a:spcAft>
                <a:spcPts val="720"/>
              </a:spcAft>
              <a:buNone/>
            </a:pPr>
            <a:r>
              <a:rPr lang="en-US" sz="2400" dirty="0">
                <a:latin typeface="+mj-lt"/>
              </a:rPr>
              <a:t>   no paperwork</a:t>
            </a:r>
          </a:p>
          <a:p>
            <a:pPr marL="0" indent="0">
              <a:buNone/>
            </a:pPr>
            <a:r>
              <a:rPr lang="en-US" dirty="0"/>
              <a:t>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42516" y="2381670"/>
            <a:ext cx="6178284" cy="4140764"/>
          </a:xfrm>
          <a:prstGeom prst="rect">
            <a:avLst/>
          </a:prstGeom>
        </p:spPr>
      </p:pic>
    </p:spTree>
    <p:extLst>
      <p:ext uri="{BB962C8B-B14F-4D97-AF65-F5344CB8AC3E}">
        <p14:creationId xmlns:p14="http://schemas.microsoft.com/office/powerpoint/2010/main" val="316710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86" y="636929"/>
            <a:ext cx="12309732" cy="1148590"/>
          </a:xfrm>
        </p:spPr>
        <p:txBody>
          <a:bodyPr/>
          <a:lstStyle/>
          <a:p>
            <a:r>
              <a:rPr lang="en-US" sz="4320" dirty="0">
                <a:latin typeface="+mn-lt"/>
              </a:rPr>
              <a:t>Outpatient Services and Skilled Nursing</a:t>
            </a:r>
          </a:p>
        </p:txBody>
      </p:sp>
      <p:sp>
        <p:nvSpPr>
          <p:cNvPr id="3" name="Content Placeholder 2"/>
          <p:cNvSpPr>
            <a:spLocks noGrp="1"/>
          </p:cNvSpPr>
          <p:nvPr>
            <p:ph idx="1"/>
          </p:nvPr>
        </p:nvSpPr>
        <p:spPr>
          <a:xfrm>
            <a:off x="877682" y="2064236"/>
            <a:ext cx="12309732" cy="4957972"/>
          </a:xfrm>
        </p:spPr>
        <p:txBody>
          <a:bodyPr numCol="2"/>
          <a:lstStyle/>
          <a:p>
            <a:pPr marL="548640" lvl="1" indent="0">
              <a:buNone/>
            </a:pPr>
            <a:endParaRPr lang="en-US" dirty="0">
              <a:latin typeface="Open Sans"/>
            </a:endParaRPr>
          </a:p>
          <a:p>
            <a:pPr lvl="1"/>
            <a:endParaRPr lang="en-US" dirty="0">
              <a:latin typeface="Open Sans"/>
            </a:endParaRP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955" y="3298733"/>
            <a:ext cx="1643182" cy="1645920"/>
          </a:xfrm>
          <a:prstGeom prst="rect">
            <a:avLst/>
          </a:prstGeom>
        </p:spPr>
      </p:pic>
      <p:cxnSp>
        <p:nvCxnSpPr>
          <p:cNvPr id="8" name="Straight Connector 7"/>
          <p:cNvCxnSpPr/>
          <p:nvPr/>
        </p:nvCxnSpPr>
        <p:spPr>
          <a:xfrm>
            <a:off x="7816775" y="2480597"/>
            <a:ext cx="0" cy="4125251"/>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F669A2F-33B2-4EA4-8A6D-FC6ADFC8413C}"/>
              </a:ext>
            </a:extLst>
          </p:cNvPr>
          <p:cNvSpPr txBox="1"/>
          <p:nvPr/>
        </p:nvSpPr>
        <p:spPr>
          <a:xfrm>
            <a:off x="8229603" y="2294966"/>
            <a:ext cx="5597842" cy="3221010"/>
          </a:xfrm>
          <a:prstGeom prst="rect">
            <a:avLst/>
          </a:prstGeom>
          <a:noFill/>
        </p:spPr>
        <p:txBody>
          <a:bodyPr wrap="square" rtlCol="0">
            <a:spAutoFit/>
          </a:bodyPr>
          <a:lstStyle/>
          <a:p>
            <a:endParaRPr lang="en-US" sz="2880" dirty="0">
              <a:latin typeface="Open Sans"/>
            </a:endParaRPr>
          </a:p>
          <a:p>
            <a:r>
              <a:rPr lang="en-US" sz="2880" dirty="0">
                <a:solidFill>
                  <a:schemeClr val="bg1">
                    <a:lumMod val="50000"/>
                  </a:schemeClr>
                </a:solidFill>
                <a:latin typeface="Verdana" panose="020B0604030504040204" pitchFamily="34" charset="0"/>
                <a:ea typeface="Verdana" panose="020B0604030504040204" pitchFamily="34" charset="0"/>
              </a:rPr>
              <a:t>Skilled Nursing Facility Care </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No three-day in-patient hospital stay requirement</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$0 for days 1 through 20</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$100 per day for days 21 through 100</a:t>
            </a:r>
          </a:p>
          <a:p>
            <a:endParaRPr lang="en-US" dirty="0"/>
          </a:p>
        </p:txBody>
      </p:sp>
      <p:sp>
        <p:nvSpPr>
          <p:cNvPr id="9" name="Rectangle 8">
            <a:extLst>
              <a:ext uri="{FF2B5EF4-FFF2-40B4-BE49-F238E27FC236}">
                <a16:creationId xmlns:a16="http://schemas.microsoft.com/office/drawing/2014/main" id="{C737B362-3F1F-4037-8BDD-535688E2715E}"/>
              </a:ext>
            </a:extLst>
          </p:cNvPr>
          <p:cNvSpPr/>
          <p:nvPr/>
        </p:nvSpPr>
        <p:spPr>
          <a:xfrm>
            <a:off x="2711334" y="2779060"/>
            <a:ext cx="8261466" cy="1669816"/>
          </a:xfrm>
          <a:prstGeom prst="rect">
            <a:avLst/>
          </a:prstGeom>
        </p:spPr>
        <p:txBody>
          <a:bodyPr wrap="square">
            <a:spAutoFit/>
          </a:bodyPr>
          <a:lstStyle/>
          <a:p>
            <a:r>
              <a:rPr lang="en-US" sz="2880" dirty="0">
                <a:solidFill>
                  <a:schemeClr val="bg1">
                    <a:lumMod val="50000"/>
                  </a:schemeClr>
                </a:solidFill>
                <a:latin typeface="Verdana" panose="020B0604030504040204" pitchFamily="34" charset="0"/>
                <a:ea typeface="Verdana" panose="020B0604030504040204" pitchFamily="34" charset="0"/>
              </a:rPr>
              <a:t>Outpatient Services</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High – $200 copay</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Core – $250 copay</a:t>
            </a:r>
          </a:p>
          <a:p>
            <a:pPr marL="1110310" lvl="1" indent="-457200">
              <a:buFont typeface="Arial" panose="020B0604020202020204" pitchFamily="34" charset="0"/>
              <a:buChar char="•"/>
            </a:pPr>
            <a:r>
              <a:rPr lang="en-US" sz="2400" dirty="0">
                <a:solidFill>
                  <a:schemeClr val="bg1">
                    <a:lumMod val="50000"/>
                  </a:schemeClr>
                </a:solidFill>
                <a:latin typeface="Verdana" panose="020B0604030504040204" pitchFamily="34" charset="0"/>
                <a:ea typeface="Verdana" panose="020B0604030504040204" pitchFamily="34" charset="0"/>
              </a:rPr>
              <a:t>Basic – $250 copay</a:t>
            </a:r>
            <a:r>
              <a:rPr lang="en-US" sz="2400" dirty="0">
                <a:latin typeface="Verdana" panose="020B0604030504040204" pitchFamily="34" charset="0"/>
                <a:ea typeface="Verdana" panose="020B0604030504040204" pitchFamily="34" charset="0"/>
              </a:rPr>
              <a:t>	</a:t>
            </a:r>
            <a:r>
              <a:rPr lang="en-US" dirty="0">
                <a:latin typeface="Open Sans"/>
              </a:rPr>
              <a:t>	</a:t>
            </a:r>
          </a:p>
        </p:txBody>
      </p:sp>
    </p:spTree>
    <p:extLst>
      <p:ext uri="{BB962C8B-B14F-4D97-AF65-F5344CB8AC3E}">
        <p14:creationId xmlns:p14="http://schemas.microsoft.com/office/powerpoint/2010/main" val="193011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8E93E99-6D9C-7043-83BA-D2AC6ED93142}"/>
              </a:ext>
            </a:extLst>
          </p:cNvPr>
          <p:cNvSpPr>
            <a:spLocks noGrp="1"/>
          </p:cNvSpPr>
          <p:nvPr>
            <p:ph type="title"/>
          </p:nvPr>
        </p:nvSpPr>
        <p:spPr>
          <a:xfrm>
            <a:off x="340659" y="636929"/>
            <a:ext cx="12872421" cy="1148590"/>
          </a:xfrm>
        </p:spPr>
        <p:txBody>
          <a:bodyPr/>
          <a:lstStyle/>
          <a:p>
            <a:r>
              <a:rPr lang="en-US" dirty="0"/>
              <a:t>YES! Coverage when you travel</a:t>
            </a:r>
          </a:p>
        </p:txBody>
      </p:sp>
      <p:sp>
        <p:nvSpPr>
          <p:cNvPr id="18" name="Content Placeholder 17">
            <a:extLst>
              <a:ext uri="{FF2B5EF4-FFF2-40B4-BE49-F238E27FC236}">
                <a16:creationId xmlns:a16="http://schemas.microsoft.com/office/drawing/2014/main" id="{3BB9BB14-4E47-C24B-8225-6C3E4F0251CD}"/>
              </a:ext>
            </a:extLst>
          </p:cNvPr>
          <p:cNvSpPr>
            <a:spLocks noGrp="1"/>
          </p:cNvSpPr>
          <p:nvPr>
            <p:ph idx="1"/>
          </p:nvPr>
        </p:nvSpPr>
        <p:spPr>
          <a:xfrm>
            <a:off x="152399" y="2029968"/>
            <a:ext cx="13035015" cy="4957972"/>
          </a:xfrm>
        </p:spPr>
        <p:txBody>
          <a:bodyPr/>
          <a:lstStyle/>
          <a:p>
            <a:pPr marL="0" indent="0">
              <a:buClr>
                <a:srgbClr val="00205B"/>
              </a:buClr>
              <a:buNone/>
            </a:pPr>
            <a:r>
              <a:rPr lang="en-US" sz="2800" b="1" dirty="0">
                <a:solidFill>
                  <a:srgbClr val="2F7FE1"/>
                </a:solidFill>
              </a:rPr>
              <a:t>UCare </a:t>
            </a:r>
            <a:r>
              <a:rPr lang="en-US" sz="2800" b="1" dirty="0" err="1">
                <a:solidFill>
                  <a:srgbClr val="2F7FE1"/>
                </a:solidFill>
              </a:rPr>
              <a:t>Anywhere</a:t>
            </a:r>
            <a:r>
              <a:rPr lang="en-US" sz="2800" baseline="30000" dirty="0" err="1">
                <a:solidFill>
                  <a:srgbClr val="2F7FE1"/>
                </a:solidFill>
              </a:rPr>
              <a:t>SM</a:t>
            </a:r>
            <a:r>
              <a:rPr lang="en-US" sz="2800" b="1" dirty="0">
                <a:solidFill>
                  <a:srgbClr val="2F7FE1"/>
                </a:solidFill>
              </a:rPr>
              <a:t> travels with you in the U.S.</a:t>
            </a:r>
          </a:p>
          <a:p>
            <a:pPr marL="411480" indent="-411480">
              <a:lnSpc>
                <a:spcPct val="125000"/>
              </a:lnSpc>
            </a:pPr>
            <a:r>
              <a:rPr lang="en-US" sz="2400" dirty="0">
                <a:latin typeface="+mn-lt"/>
                <a:ea typeface="Open Sans Light" panose="020B0306030504020204" pitchFamily="34" charset="0"/>
                <a:cs typeface="Arial" panose="020B0604020202020204" pitchFamily="34" charset="0"/>
              </a:rPr>
              <a:t>Some services with same copays as in network</a:t>
            </a:r>
          </a:p>
          <a:p>
            <a:pPr marL="411480" indent="-411480">
              <a:lnSpc>
                <a:spcPct val="125000"/>
              </a:lnSpc>
            </a:pPr>
            <a:r>
              <a:rPr lang="en-US" sz="2400" dirty="0">
                <a:latin typeface="+mn-lt"/>
                <a:ea typeface="Open Sans Light" panose="020B0306030504020204" pitchFamily="34" charset="0"/>
                <a:cs typeface="Arial" panose="020B0604020202020204" pitchFamily="34" charset="0"/>
              </a:rPr>
              <a:t>Coverage for other non-ER services</a:t>
            </a:r>
            <a:br>
              <a:rPr lang="en-US" sz="2400" dirty="0">
                <a:solidFill>
                  <a:srgbClr val="2F7FE1"/>
                </a:solidFill>
              </a:rPr>
            </a:br>
            <a:endParaRPr lang="en-US" sz="2400" dirty="0">
              <a:solidFill>
                <a:srgbClr val="707371"/>
              </a:solidFill>
            </a:endParaRPr>
          </a:p>
          <a:p>
            <a:pPr marL="0" indent="0">
              <a:buClr>
                <a:srgbClr val="00205B"/>
              </a:buClr>
              <a:buNone/>
            </a:pPr>
            <a:r>
              <a:rPr lang="en-US" sz="2800" b="1" dirty="0">
                <a:solidFill>
                  <a:srgbClr val="2F7FE1"/>
                </a:solidFill>
              </a:rPr>
              <a:t>Emergency coverage worldwide</a:t>
            </a:r>
          </a:p>
          <a:p>
            <a:pPr marL="0" indent="0">
              <a:buClr>
                <a:srgbClr val="00205B"/>
              </a:buClr>
              <a:buNone/>
            </a:pPr>
            <a:endParaRPr lang="en-US" sz="2160" b="1" dirty="0">
              <a:solidFill>
                <a:srgbClr val="2F7FE1"/>
              </a:solidFill>
            </a:endParaRPr>
          </a:p>
          <a:p>
            <a:pPr marL="0" indent="0">
              <a:buClr>
                <a:srgbClr val="00205B"/>
              </a:buClr>
              <a:buNone/>
            </a:pPr>
            <a:r>
              <a:rPr lang="en-US" sz="2800" b="1" dirty="0">
                <a:solidFill>
                  <a:srgbClr val="2F7FE1"/>
                </a:solidFill>
              </a:rPr>
              <a:t>Travel out of area up to 6 consecutive months</a:t>
            </a:r>
          </a:p>
          <a:p>
            <a:pPr marL="411480" indent="-411480">
              <a:lnSpc>
                <a:spcPct val="125000"/>
              </a:lnSpc>
            </a:pPr>
            <a:r>
              <a:rPr lang="en-US" sz="2400" dirty="0">
                <a:latin typeface="+mn-lt"/>
                <a:ea typeface="Open Sans Light" panose="020B0306030504020204" pitchFamily="34" charset="0"/>
                <a:cs typeface="Arial" panose="020B0604020202020204" pitchFamily="34" charset="0"/>
              </a:rPr>
              <a:t>No need to notify us of your coming and goings</a:t>
            </a:r>
          </a:p>
          <a:p>
            <a:pPr marL="0" indent="0">
              <a:buClr>
                <a:srgbClr val="00205B"/>
              </a:buClr>
              <a:buNone/>
            </a:pPr>
            <a:r>
              <a:rPr lang="en-US" sz="2160" b="1" dirty="0">
                <a:solidFill>
                  <a:srgbClr val="2F7FE1"/>
                </a:solidFill>
              </a:rPr>
              <a:t>	</a:t>
            </a:r>
          </a:p>
          <a:p>
            <a:pPr marL="0" indent="0">
              <a:buClr>
                <a:srgbClr val="00205B"/>
              </a:buClr>
              <a:buNone/>
            </a:pPr>
            <a:endParaRPr lang="en-US" dirty="0">
              <a:solidFill>
                <a:srgbClr val="707371"/>
              </a:solidFill>
            </a:endParaRPr>
          </a:p>
        </p:txBody>
      </p:sp>
      <p:pic>
        <p:nvPicPr>
          <p:cNvPr id="6" name="Picture 5">
            <a:extLst>
              <a:ext uri="{FF2B5EF4-FFF2-40B4-BE49-F238E27FC236}">
                <a16:creationId xmlns:a16="http://schemas.microsoft.com/office/drawing/2014/main" id="{1176F9A7-2472-5447-8268-30CCFBE9FCC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577890" y="1636725"/>
            <a:ext cx="7629920" cy="4523978"/>
          </a:xfrm>
          <a:prstGeom prst="round1Rect">
            <a:avLst>
              <a:gd name="adj" fmla="val 25974"/>
            </a:avLst>
          </a:prstGeom>
        </p:spPr>
      </p:pic>
      <p:pic>
        <p:nvPicPr>
          <p:cNvPr id="7" name="Graphic 6">
            <a:extLst>
              <a:ext uri="{FF2B5EF4-FFF2-40B4-BE49-F238E27FC236}">
                <a16:creationId xmlns:a16="http://schemas.microsoft.com/office/drawing/2014/main" id="{2E0507EE-4672-1846-B476-B5F4C76F35A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629778" y="340083"/>
            <a:ext cx="1445436" cy="1445436"/>
          </a:xfrm>
          <a:prstGeom prst="rect">
            <a:avLst/>
          </a:prstGeom>
        </p:spPr>
      </p:pic>
    </p:spTree>
    <p:extLst>
      <p:ext uri="{BB962C8B-B14F-4D97-AF65-F5344CB8AC3E}">
        <p14:creationId xmlns:p14="http://schemas.microsoft.com/office/powerpoint/2010/main" val="3847159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p:txBody>
          <a:bodyPr/>
          <a:lstStyle/>
          <a:p>
            <a:r>
              <a:rPr lang="en-US" dirty="0"/>
              <a:t>Are my prescription drugs covered?</a:t>
            </a:r>
          </a:p>
        </p:txBody>
      </p:sp>
      <p:sp>
        <p:nvSpPr>
          <p:cNvPr id="9" name="Content Placeholder 8">
            <a:extLst>
              <a:ext uri="{FF2B5EF4-FFF2-40B4-BE49-F238E27FC236}">
                <a16:creationId xmlns:a16="http://schemas.microsoft.com/office/drawing/2014/main" id="{093EDC94-35AE-2F47-B526-3C9981AAB140}"/>
              </a:ext>
            </a:extLst>
          </p:cNvPr>
          <p:cNvSpPr>
            <a:spLocks noGrp="1"/>
          </p:cNvSpPr>
          <p:nvPr>
            <p:ph idx="1"/>
          </p:nvPr>
        </p:nvSpPr>
        <p:spPr/>
        <p:txBody>
          <a:bodyPr/>
          <a:lstStyle/>
          <a:p>
            <a:pPr marL="0" indent="0">
              <a:buNone/>
            </a:pPr>
            <a:endParaRPr lang="en-US" sz="2800" b="1" dirty="0">
              <a:solidFill>
                <a:schemeClr val="tx2"/>
              </a:solidFill>
            </a:endParaRPr>
          </a:p>
          <a:p>
            <a:pPr marL="0" indent="0">
              <a:buNone/>
            </a:pPr>
            <a:endParaRPr lang="en-US" sz="2800" b="1" dirty="0">
              <a:solidFill>
                <a:schemeClr val="tx2"/>
              </a:solidFill>
            </a:endParaRPr>
          </a:p>
          <a:p>
            <a:pPr marL="0" indent="0">
              <a:buNone/>
            </a:pPr>
            <a:r>
              <a:rPr lang="en-US" sz="2800" b="1" dirty="0">
                <a:solidFill>
                  <a:schemeClr val="tx2"/>
                </a:solidFill>
              </a:rPr>
              <a:t>Find your drugs</a:t>
            </a:r>
          </a:p>
          <a:p>
            <a:r>
              <a:rPr lang="en-US" sz="2400" dirty="0">
                <a:solidFill>
                  <a:schemeClr val="bg1">
                    <a:lumMod val="50000"/>
                  </a:schemeClr>
                </a:solidFill>
              </a:rPr>
              <a:t>Search online</a:t>
            </a:r>
          </a:p>
          <a:p>
            <a:r>
              <a:rPr lang="en-US" sz="2400" dirty="0">
                <a:solidFill>
                  <a:schemeClr val="bg1">
                    <a:lumMod val="50000"/>
                  </a:schemeClr>
                </a:solidFill>
              </a:rPr>
              <a:t>See list of covered drugs</a:t>
            </a:r>
          </a:p>
          <a:p>
            <a:r>
              <a:rPr lang="en-US" sz="2400" dirty="0">
                <a:solidFill>
                  <a:schemeClr val="bg1">
                    <a:lumMod val="50000"/>
                  </a:schemeClr>
                </a:solidFill>
              </a:rPr>
              <a:t>4 tiers of coverage </a:t>
            </a:r>
          </a:p>
          <a:p>
            <a:r>
              <a:rPr lang="en-US" sz="2400" dirty="0">
                <a:solidFill>
                  <a:schemeClr val="bg1">
                    <a:lumMod val="50000"/>
                  </a:schemeClr>
                </a:solidFill>
              </a:rPr>
              <a:t>Shingrix - Tier 1</a:t>
            </a:r>
          </a:p>
          <a:p>
            <a:pPr marL="0" indent="0">
              <a:buNone/>
            </a:pPr>
            <a:r>
              <a:rPr lang="en-US" sz="1800" dirty="0">
                <a:solidFill>
                  <a:schemeClr val="bg1">
                    <a:lumMod val="50000"/>
                  </a:schemeClr>
                </a:solidFill>
              </a:rPr>
              <a:t>-must be done at pharmacy to be covered</a:t>
            </a:r>
          </a:p>
        </p:txBody>
      </p:sp>
      <p:pic>
        <p:nvPicPr>
          <p:cNvPr id="6" name="Graphic 5">
            <a:extLst>
              <a:ext uri="{FF2B5EF4-FFF2-40B4-BE49-F238E27FC236}">
                <a16:creationId xmlns:a16="http://schemas.microsoft.com/office/drawing/2014/main" id="{64D9BC56-9DDE-2E4A-935A-A5ED9828877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122176" y="1998078"/>
            <a:ext cx="873662" cy="903788"/>
          </a:xfrm>
          <a:prstGeom prst="rect">
            <a:avLst/>
          </a:prstGeom>
        </p:spPr>
      </p:pic>
      <p:pic>
        <p:nvPicPr>
          <p:cNvPr id="10" name="Graphic 9">
            <a:extLst>
              <a:ext uri="{FF2B5EF4-FFF2-40B4-BE49-F238E27FC236}">
                <a16:creationId xmlns:a16="http://schemas.microsoft.com/office/drawing/2014/main" id="{B410FC36-F9B9-F946-9B91-A245E06909F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27310" y="2077518"/>
            <a:ext cx="758400" cy="824348"/>
          </a:xfrm>
          <a:prstGeom prst="rect">
            <a:avLst/>
          </a:prstGeom>
        </p:spPr>
      </p:pic>
      <p:sp>
        <p:nvSpPr>
          <p:cNvPr id="7" name="Content Placeholder 8">
            <a:extLst>
              <a:ext uri="{FF2B5EF4-FFF2-40B4-BE49-F238E27FC236}">
                <a16:creationId xmlns:a16="http://schemas.microsoft.com/office/drawing/2014/main" id="{12A1C76A-4B08-F54F-9CF1-42CA7BE8A09D}"/>
              </a:ext>
            </a:extLst>
          </p:cNvPr>
          <p:cNvSpPr txBox="1">
            <a:spLocks/>
          </p:cNvSpPr>
          <p:nvPr/>
        </p:nvSpPr>
        <p:spPr>
          <a:xfrm>
            <a:off x="6155474" y="3262374"/>
            <a:ext cx="6530236" cy="4451299"/>
          </a:xfrm>
          <a:prstGeom prst="rect">
            <a:avLst/>
          </a:prstGeom>
        </p:spPr>
        <p:txBody>
          <a:bodyPr vert="horz" lIns="164592" tIns="54864" rIns="109728" bIns="54864" rtlCol="0">
            <a:noAutofit/>
          </a:bodyPr>
          <a:lstStyle>
            <a:lvl1pPr marL="233363" indent="-233363" algn="l" defTabSz="685800" rtl="0" eaLnBrk="1" latinLnBrk="0" hangingPunct="1">
              <a:lnSpc>
                <a:spcPts val="2000"/>
              </a:lnSpc>
              <a:spcBef>
                <a:spcPts val="0"/>
              </a:spcBef>
              <a:spcAft>
                <a:spcPts val="900"/>
              </a:spcAft>
              <a:buClr>
                <a:schemeClr val="bg2"/>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1pPr>
            <a:lvl2pPr marL="625475" indent="-282575" algn="l" defTabSz="685800" rtl="0" eaLnBrk="1" latinLnBrk="0" hangingPunct="1">
              <a:lnSpc>
                <a:spcPts val="2000"/>
              </a:lnSpc>
              <a:spcBef>
                <a:spcPts val="0"/>
              </a:spcBef>
              <a:spcAft>
                <a:spcPts val="900"/>
              </a:spcAft>
              <a:buClr>
                <a:schemeClr val="bg2"/>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2pPr>
            <a:lvl3pPr marL="969963" indent="-284163" algn="l" defTabSz="685800" rtl="0" eaLnBrk="1" latinLnBrk="0" hangingPunct="1">
              <a:lnSpc>
                <a:spcPts val="2000"/>
              </a:lnSpc>
              <a:spcBef>
                <a:spcPts val="0"/>
              </a:spcBef>
              <a:spcAft>
                <a:spcPts val="900"/>
              </a:spcAft>
              <a:buClr>
                <a:schemeClr val="bg2"/>
              </a:buClr>
              <a:buFont typeface="Arial" panose="020B060402020202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3pPr>
            <a:lvl4pPr marL="1316038" indent="-287338" algn="l" defTabSz="685800" rtl="0" eaLnBrk="1" latinLnBrk="0" hangingPunct="1">
              <a:lnSpc>
                <a:spcPts val="2000"/>
              </a:lnSpc>
              <a:spcBef>
                <a:spcPts val="0"/>
              </a:spcBef>
              <a:spcAft>
                <a:spcPts val="900"/>
              </a:spcAft>
              <a:buClr>
                <a:schemeClr val="bg2"/>
              </a:buClr>
              <a:buFont typeface="Verdana" panose="020B0604030504040204" pitchFamily="34" charset="0"/>
              <a:buChar char="–"/>
              <a:defRPr lang="en-US" sz="1400" kern="1200" dirty="0" smtClean="0">
                <a:solidFill>
                  <a:schemeClr val="accent5"/>
                </a:solidFill>
                <a:latin typeface="Verdana" panose="020B0604030504040204" pitchFamily="34" charset="0"/>
                <a:ea typeface="Verdana" panose="020B0604030504040204" pitchFamily="34" charset="0"/>
                <a:cs typeface="Verdana" panose="020B0604030504040204" pitchFamily="34" charset="0"/>
              </a:defRPr>
            </a:lvl4pPr>
            <a:lvl5pPr marL="1660525" indent="-288925" algn="l" defTabSz="685800" rtl="0" eaLnBrk="1" latinLnBrk="0" hangingPunct="1">
              <a:lnSpc>
                <a:spcPts val="2000"/>
              </a:lnSpc>
              <a:spcBef>
                <a:spcPts val="0"/>
              </a:spcBef>
              <a:spcAft>
                <a:spcPts val="900"/>
              </a:spcAft>
              <a:buClr>
                <a:schemeClr val="bg2"/>
              </a:buClr>
              <a:buSzPct val="90000"/>
              <a:buFont typeface="Wingdings" panose="05000000000000000000" pitchFamily="2" charset="2"/>
              <a:buChar char="Ø"/>
              <a:defRPr lang="en-US" sz="1400" kern="1200" dirty="0">
                <a:solidFill>
                  <a:schemeClr val="accent5"/>
                </a:solidFill>
                <a:latin typeface="Verdana" panose="020B0604030504040204" pitchFamily="34" charset="0"/>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chemeClr val="tx2"/>
                </a:solidFill>
              </a:rPr>
              <a:t>Fill your prescriptions</a:t>
            </a:r>
          </a:p>
          <a:p>
            <a:pPr marL="0" indent="0">
              <a:buNone/>
            </a:pPr>
            <a:r>
              <a:rPr lang="en-US" sz="2400" dirty="0"/>
              <a:t>60,000 pharmacies:</a:t>
            </a:r>
          </a:p>
          <a:p>
            <a:pPr marL="0" indent="0">
              <a:buNone/>
            </a:pPr>
            <a:endParaRPr lang="en-US" sz="2400" b="1" dirty="0"/>
          </a:p>
          <a:p>
            <a:pPr marL="0" indent="0">
              <a:buNone/>
            </a:pPr>
            <a:r>
              <a:rPr lang="en-US" sz="2400" b="1" dirty="0"/>
              <a:t>Preferred and Mail Order</a:t>
            </a:r>
            <a:br>
              <a:rPr lang="en-US" sz="2400" b="1" dirty="0"/>
            </a:br>
            <a:r>
              <a:rPr lang="en-US" sz="2400" dirty="0"/>
              <a:t>You can get a 90 day supply for 2 copays. </a:t>
            </a:r>
          </a:p>
          <a:p>
            <a:pPr marL="0" indent="0">
              <a:buNone/>
            </a:pPr>
            <a:endParaRPr lang="en-US" sz="2400" b="1" dirty="0"/>
          </a:p>
          <a:p>
            <a:pPr marL="0" indent="0">
              <a:buNone/>
            </a:pPr>
            <a:r>
              <a:rPr lang="en-US" sz="2400" b="1" dirty="0"/>
              <a:t>Standard</a:t>
            </a:r>
            <a:br>
              <a:rPr lang="en-US" sz="2400" b="1" dirty="0"/>
            </a:br>
            <a:r>
              <a:rPr lang="en-US" sz="2400" dirty="0"/>
              <a:t>Access to an additional 42,000 local and nationwide chain pharmacies</a:t>
            </a:r>
          </a:p>
        </p:txBody>
      </p:sp>
    </p:spTree>
    <p:extLst>
      <p:ext uri="{BB962C8B-B14F-4D97-AF65-F5344CB8AC3E}">
        <p14:creationId xmlns:p14="http://schemas.microsoft.com/office/powerpoint/2010/main" val="302573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2427132" cy="1203960"/>
          </a:xfrm>
        </p:spPr>
        <p:txBody>
          <a:bodyPr>
            <a:noAutofit/>
          </a:bodyPr>
          <a:lstStyle/>
          <a:p>
            <a:r>
              <a:rPr lang="en-US" dirty="0">
                <a:solidFill>
                  <a:schemeClr val="accent1">
                    <a:lumMod val="50000"/>
                  </a:schemeClr>
                </a:solidFill>
              </a:rPr>
              <a:t>Initial Coverage Stage</a:t>
            </a:r>
            <a:endParaRPr lang="en-US" i="1" dirty="0">
              <a:solidFill>
                <a:schemeClr val="accent1">
                  <a:lumMod val="50000"/>
                </a:schemeClr>
              </a:solidFill>
            </a:endParaRPr>
          </a:p>
        </p:txBody>
      </p:sp>
      <p:graphicFrame>
        <p:nvGraphicFramePr>
          <p:cNvPr id="12" name="Content Placeholder 1"/>
          <p:cNvGraphicFramePr>
            <a:graphicFrameLocks noGrp="1"/>
          </p:cNvGraphicFramePr>
          <p:nvPr>
            <p:ph idx="1"/>
            <p:extLst>
              <p:ext uri="{D42A27DB-BD31-4B8C-83A1-F6EECF244321}">
                <p14:modId xmlns:p14="http://schemas.microsoft.com/office/powerpoint/2010/main" val="369543055"/>
              </p:ext>
            </p:extLst>
          </p:nvPr>
        </p:nvGraphicFramePr>
        <p:xfrm>
          <a:off x="697230" y="1356360"/>
          <a:ext cx="13578467" cy="5398770"/>
        </p:xfrm>
        <a:graphic>
          <a:graphicData uri="http://schemas.openxmlformats.org/drawingml/2006/table">
            <a:tbl>
              <a:tblPr firstRow="1" bandRow="1">
                <a:tableStyleId>{5C22544A-7EE6-4342-B048-85BDC9FD1C3A}</a:tableStyleId>
              </a:tblPr>
              <a:tblGrid>
                <a:gridCol w="4863774">
                  <a:extLst>
                    <a:ext uri="{9D8B030D-6E8A-4147-A177-3AD203B41FA5}">
                      <a16:colId xmlns:a16="http://schemas.microsoft.com/office/drawing/2014/main" val="20000"/>
                    </a:ext>
                  </a:extLst>
                </a:gridCol>
                <a:gridCol w="2962210">
                  <a:extLst>
                    <a:ext uri="{9D8B030D-6E8A-4147-A177-3AD203B41FA5}">
                      <a16:colId xmlns:a16="http://schemas.microsoft.com/office/drawing/2014/main" val="20001"/>
                    </a:ext>
                  </a:extLst>
                </a:gridCol>
                <a:gridCol w="3109273">
                  <a:extLst>
                    <a:ext uri="{9D8B030D-6E8A-4147-A177-3AD203B41FA5}">
                      <a16:colId xmlns:a16="http://schemas.microsoft.com/office/drawing/2014/main" val="20002"/>
                    </a:ext>
                  </a:extLst>
                </a:gridCol>
                <a:gridCol w="2643210">
                  <a:extLst>
                    <a:ext uri="{9D8B030D-6E8A-4147-A177-3AD203B41FA5}">
                      <a16:colId xmlns:a16="http://schemas.microsoft.com/office/drawing/2014/main" val="20003"/>
                    </a:ext>
                  </a:extLst>
                </a:gridCol>
              </a:tblGrid>
              <a:tr h="1208311">
                <a:tc>
                  <a:txBody>
                    <a:bodyPr/>
                    <a:lstStyle/>
                    <a:p>
                      <a:r>
                        <a:rPr lang="en-US" sz="2400" b="0" dirty="0">
                          <a:latin typeface="+mn-lt"/>
                          <a:cs typeface="Arial" panose="020B0604020202020204" pitchFamily="34" charset="0"/>
                        </a:rPr>
                        <a:t>From $0 to $4,430</a:t>
                      </a:r>
                      <a:r>
                        <a:rPr lang="en-US" sz="2400" b="0" baseline="0" dirty="0">
                          <a:latin typeface="+mn-lt"/>
                          <a:cs typeface="Arial" panose="020B0604020202020204" pitchFamily="34" charset="0"/>
                        </a:rPr>
                        <a:t> </a:t>
                      </a:r>
                      <a:r>
                        <a:rPr lang="en-US" sz="2400" b="0" dirty="0">
                          <a:latin typeface="+mn-lt"/>
                          <a:cs typeface="Arial" panose="020B0604020202020204" pitchFamily="34" charset="0"/>
                        </a:rPr>
                        <a:t>in annual prescription drug costs</a:t>
                      </a:r>
                    </a:p>
                  </a:txBody>
                  <a:tcPr marL="109728" marR="109728" marT="54864" marB="54864"/>
                </a:tc>
                <a:tc>
                  <a:txBody>
                    <a:bodyPr/>
                    <a:lstStyle/>
                    <a:p>
                      <a:pPr algn="ctr"/>
                      <a:endParaRPr lang="en-US" sz="2600" b="0" dirty="0">
                        <a:latin typeface="+mn-lt"/>
                        <a:cs typeface="Arial" panose="020B0604020202020204" pitchFamily="34" charset="0"/>
                      </a:endParaRPr>
                    </a:p>
                    <a:p>
                      <a:pPr algn="ctr"/>
                      <a:r>
                        <a:rPr lang="en-US" sz="2600" b="0" dirty="0">
                          <a:latin typeface="+mn-lt"/>
                          <a:cs typeface="Arial" panose="020B0604020202020204" pitchFamily="34" charset="0"/>
                        </a:rPr>
                        <a:t>High</a:t>
                      </a:r>
                    </a:p>
                  </a:txBody>
                  <a:tcPr marL="109728" marR="109728" marT="54864" marB="54864"/>
                </a:tc>
                <a:tc>
                  <a:txBody>
                    <a:bodyPr/>
                    <a:lstStyle/>
                    <a:p>
                      <a:pPr algn="ctr"/>
                      <a:endParaRPr lang="en-US" sz="2600" b="0" dirty="0">
                        <a:latin typeface="+mn-lt"/>
                        <a:cs typeface="Arial" panose="020B0604020202020204" pitchFamily="34" charset="0"/>
                      </a:endParaRPr>
                    </a:p>
                    <a:p>
                      <a:pPr algn="ctr"/>
                      <a:r>
                        <a:rPr lang="en-US" sz="2600" b="0" dirty="0">
                          <a:latin typeface="+mn-lt"/>
                          <a:cs typeface="Arial" panose="020B0604020202020204" pitchFamily="34" charset="0"/>
                        </a:rPr>
                        <a:t>Core</a:t>
                      </a:r>
                    </a:p>
                    <a:p>
                      <a:endParaRPr lang="en-US" sz="1900" b="0" dirty="0">
                        <a:latin typeface="+mn-lt"/>
                        <a:cs typeface="Arial" panose="020B0604020202020204" pitchFamily="34" charset="0"/>
                      </a:endParaRPr>
                    </a:p>
                  </a:txBody>
                  <a:tcPr marL="109728" marR="109728" marT="54864" marB="54864"/>
                </a:tc>
                <a:tc>
                  <a:txBody>
                    <a:bodyPr/>
                    <a:lstStyle/>
                    <a:p>
                      <a:pPr algn="ctr"/>
                      <a:endParaRPr lang="en-US" sz="2600" b="0" dirty="0">
                        <a:latin typeface="+mn-lt"/>
                        <a:cs typeface="Arial" panose="020B0604020202020204" pitchFamily="34" charset="0"/>
                      </a:endParaRPr>
                    </a:p>
                    <a:p>
                      <a:pPr algn="ctr"/>
                      <a:r>
                        <a:rPr lang="en-US" sz="2600" b="0" dirty="0">
                          <a:latin typeface="+mn-lt"/>
                          <a:cs typeface="Arial" panose="020B0604020202020204" pitchFamily="34" charset="0"/>
                        </a:rPr>
                        <a:t>Basic</a:t>
                      </a:r>
                    </a:p>
                    <a:p>
                      <a:endParaRPr lang="en-US" sz="1900" b="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0"/>
                  </a:ext>
                </a:extLst>
              </a:tr>
              <a:tr h="4190459">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Annual deductible</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1 </a:t>
                      </a:r>
                      <a:r>
                        <a:rPr lang="en-US" sz="2200" b="0" dirty="0">
                          <a:latin typeface="+mn-lt"/>
                        </a:rPr>
                        <a:t>–</a:t>
                      </a:r>
                      <a:r>
                        <a:rPr lang="en-US" sz="2200" b="0" baseline="0" dirty="0">
                          <a:latin typeface="+mn-lt"/>
                          <a:cs typeface="Arial" panose="020B0604020202020204" pitchFamily="34" charset="0"/>
                        </a:rPr>
                        <a:t> Generic</a:t>
                      </a:r>
                      <a:endParaRPr lang="en-US" sz="2200" b="0" dirty="0">
                        <a:latin typeface="+mn-lt"/>
                        <a:cs typeface="Arial" panose="020B0604020202020204" pitchFamily="34" charset="0"/>
                      </a:endParaRP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2 –</a:t>
                      </a:r>
                      <a:r>
                        <a:rPr lang="en-US" sz="2200" b="0" baseline="0" dirty="0">
                          <a:latin typeface="+mn-lt"/>
                          <a:cs typeface="Arial" panose="020B0604020202020204" pitchFamily="34" charset="0"/>
                        </a:rPr>
                        <a:t> Preferred Brand</a:t>
                      </a:r>
                      <a:endParaRPr lang="en-US" sz="2200" b="0" dirty="0">
                        <a:latin typeface="+mn-lt"/>
                        <a:cs typeface="Arial" panose="020B0604020202020204" pitchFamily="34" charset="0"/>
                      </a:endParaRP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3 </a:t>
                      </a:r>
                      <a:r>
                        <a:rPr lang="en-US" sz="2200" b="0" dirty="0">
                          <a:latin typeface="+mn-lt"/>
                        </a:rPr>
                        <a:t>–</a:t>
                      </a:r>
                      <a:r>
                        <a:rPr lang="en-US" sz="2200" b="0" dirty="0">
                          <a:latin typeface="+mn-lt"/>
                          <a:cs typeface="Arial" panose="020B0604020202020204" pitchFamily="34" charset="0"/>
                        </a:rPr>
                        <a:t> Non-Preferred</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Tier 4 </a:t>
                      </a:r>
                      <a:r>
                        <a:rPr lang="en-US" sz="2200" b="0" dirty="0">
                          <a:latin typeface="+mn-lt"/>
                        </a:rPr>
                        <a:t>–</a:t>
                      </a:r>
                      <a:r>
                        <a:rPr lang="en-US" sz="2200" b="0" baseline="0" dirty="0">
                          <a:latin typeface="+mn-lt"/>
                          <a:cs typeface="Arial" panose="020B0604020202020204" pitchFamily="34" charset="0"/>
                        </a:rPr>
                        <a:t> Specialty Drugs</a:t>
                      </a:r>
                      <a:endParaRPr lang="en-US" sz="2200" b="0" dirty="0">
                        <a:latin typeface="+mn-lt"/>
                        <a:cs typeface="Arial" panose="020B0604020202020204" pitchFamily="34" charset="0"/>
                      </a:endParaRPr>
                    </a:p>
                  </a:txBody>
                  <a:tcPr marL="109728" marR="109728" marT="54864" marB="54864"/>
                </a:tc>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$100*</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$10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$40 copay</a:t>
                      </a:r>
                    </a:p>
                    <a:p>
                      <a:endParaRPr lang="en-US" sz="2200" b="0" dirty="0">
                        <a:latin typeface="+mn-lt"/>
                        <a:cs typeface="Arial" panose="020B0604020202020204" pitchFamily="34" charset="0"/>
                      </a:endParaRPr>
                    </a:p>
                    <a:p>
                      <a:r>
                        <a:rPr lang="en-US" sz="2200" b="0" baseline="0" dirty="0">
                          <a:latin typeface="+mn-lt"/>
                          <a:cs typeface="Arial" panose="020B0604020202020204" pitchFamily="34" charset="0"/>
                        </a:rPr>
                        <a:t>$100 copay</a:t>
                      </a:r>
                    </a:p>
                    <a:p>
                      <a:endParaRPr lang="en-US" sz="2200" b="0" baseline="0" dirty="0">
                        <a:latin typeface="+mn-lt"/>
                        <a:cs typeface="Arial" panose="020B0604020202020204" pitchFamily="34" charset="0"/>
                      </a:endParaRPr>
                    </a:p>
                    <a:p>
                      <a:r>
                        <a:rPr lang="en-US" sz="2200" b="0" baseline="0" dirty="0">
                          <a:latin typeface="+mn-lt"/>
                          <a:cs typeface="Arial" panose="020B0604020202020204" pitchFamily="34" charset="0"/>
                        </a:rPr>
                        <a:t>30% coinsurance</a:t>
                      </a:r>
                    </a:p>
                  </a:txBody>
                  <a:tcPr marL="109728" marR="109728" marT="54864" marB="54864"/>
                </a:tc>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$200*</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$12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$45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$100</a:t>
                      </a:r>
                      <a:r>
                        <a:rPr lang="en-US" sz="2200" b="0" baseline="0" dirty="0">
                          <a:latin typeface="+mn-lt"/>
                          <a:cs typeface="Arial" panose="020B0604020202020204" pitchFamily="34" charset="0"/>
                        </a:rPr>
                        <a:t> copay</a:t>
                      </a:r>
                    </a:p>
                    <a:p>
                      <a:endParaRPr lang="en-US" sz="22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baseline="0" dirty="0">
                          <a:latin typeface="+mn-lt"/>
                          <a:cs typeface="Arial" panose="020B0604020202020204" pitchFamily="34" charset="0"/>
                        </a:rPr>
                        <a:t> 25% coinsurance</a:t>
                      </a:r>
                    </a:p>
                    <a:p>
                      <a:endParaRPr lang="en-US" sz="2200" b="0" baseline="0" dirty="0">
                        <a:latin typeface="+mn-lt"/>
                        <a:cs typeface="Arial" panose="020B0604020202020204" pitchFamily="34" charset="0"/>
                      </a:endParaRPr>
                    </a:p>
                  </a:txBody>
                  <a:tcPr marL="109728" marR="109728" marT="54864" marB="54864"/>
                </a:tc>
                <a:tc>
                  <a:txBody>
                    <a:bodyPr/>
                    <a:lstStyle/>
                    <a:p>
                      <a:endParaRPr lang="en-US" sz="2200" b="0" dirty="0">
                        <a:latin typeface="+mn-lt"/>
                        <a:cs typeface="Arial" panose="020B0604020202020204" pitchFamily="34" charset="0"/>
                      </a:endParaRPr>
                    </a:p>
                    <a:p>
                      <a:r>
                        <a:rPr lang="en-US" sz="2200" b="0" dirty="0">
                          <a:latin typeface="+mn-lt"/>
                          <a:cs typeface="Arial" panose="020B0604020202020204" pitchFamily="34" charset="0"/>
                        </a:rPr>
                        <a:t>$395*</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$12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$45 copay</a:t>
                      </a:r>
                    </a:p>
                    <a:p>
                      <a:endParaRPr lang="en-US" sz="2200" b="0" dirty="0">
                        <a:latin typeface="+mn-lt"/>
                        <a:cs typeface="Arial" panose="020B0604020202020204" pitchFamily="34" charset="0"/>
                      </a:endParaRPr>
                    </a:p>
                    <a:p>
                      <a:r>
                        <a:rPr lang="en-US" sz="2200" b="0" dirty="0">
                          <a:latin typeface="+mn-lt"/>
                          <a:cs typeface="Arial" panose="020B0604020202020204" pitchFamily="34" charset="0"/>
                        </a:rPr>
                        <a:t>$100</a:t>
                      </a:r>
                      <a:r>
                        <a:rPr lang="en-US" sz="2200" b="0" baseline="0" dirty="0">
                          <a:latin typeface="+mn-lt"/>
                          <a:cs typeface="Arial" panose="020B0604020202020204" pitchFamily="34" charset="0"/>
                        </a:rPr>
                        <a:t> copay</a:t>
                      </a:r>
                    </a:p>
                    <a:p>
                      <a:endParaRPr lang="en-US" sz="22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0" baseline="0" dirty="0">
                          <a:latin typeface="+mn-lt"/>
                          <a:cs typeface="Arial" panose="020B0604020202020204" pitchFamily="34" charset="0"/>
                        </a:rPr>
                        <a:t>25% coinsurance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baseline="0" dirty="0">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0" baseline="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1"/>
                  </a:ext>
                </a:extLst>
              </a:tr>
            </a:tbl>
          </a:graphicData>
        </a:graphic>
      </p:graphicFrame>
      <p:sp>
        <p:nvSpPr>
          <p:cNvPr id="7" name="TextBox 6"/>
          <p:cNvSpPr txBox="1"/>
          <p:nvPr/>
        </p:nvSpPr>
        <p:spPr>
          <a:xfrm>
            <a:off x="1145449" y="6888480"/>
            <a:ext cx="12339502" cy="461665"/>
          </a:xfrm>
          <a:prstGeom prst="rect">
            <a:avLst/>
          </a:prstGeom>
          <a:noFill/>
        </p:spPr>
        <p:txBody>
          <a:bodyPr wrap="square" rtlCol="0">
            <a:spAutoFit/>
          </a:bodyPr>
          <a:lstStyle/>
          <a:p>
            <a:pPr algn="ctr"/>
            <a:r>
              <a:rPr lang="en-US" sz="2400" dirty="0"/>
              <a:t>*Tier 1 Generic drugs are not subject to meeting the deductible</a:t>
            </a:r>
          </a:p>
        </p:txBody>
      </p:sp>
    </p:spTree>
    <p:extLst>
      <p:ext uri="{BB962C8B-B14F-4D97-AF65-F5344CB8AC3E}">
        <p14:creationId xmlns:p14="http://schemas.microsoft.com/office/powerpoint/2010/main" val="190740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2662263" cy="1203960"/>
          </a:xfrm>
        </p:spPr>
        <p:txBody>
          <a:bodyPr>
            <a:noAutofit/>
          </a:bodyPr>
          <a:lstStyle/>
          <a:p>
            <a:r>
              <a:rPr lang="en-US" dirty="0">
                <a:solidFill>
                  <a:schemeClr val="accent1">
                    <a:lumMod val="50000"/>
                  </a:schemeClr>
                </a:solidFill>
              </a:rPr>
              <a:t>Coverage Gap Stage – Donut Hole</a:t>
            </a:r>
            <a:endParaRPr lang="en-US" i="1" dirty="0">
              <a:solidFill>
                <a:schemeClr val="accent1">
                  <a:lumMod val="50000"/>
                </a:schemeClr>
              </a:solidFill>
            </a:endParaRPr>
          </a:p>
        </p:txBody>
      </p:sp>
      <p:graphicFrame>
        <p:nvGraphicFramePr>
          <p:cNvPr id="12" name="Content Placeholder 1"/>
          <p:cNvGraphicFramePr>
            <a:graphicFrameLocks noGrp="1"/>
          </p:cNvGraphicFramePr>
          <p:nvPr>
            <p:ph idx="1"/>
            <p:extLst>
              <p:ext uri="{D42A27DB-BD31-4B8C-83A1-F6EECF244321}">
                <p14:modId xmlns:p14="http://schemas.microsoft.com/office/powerpoint/2010/main" val="3531118273"/>
              </p:ext>
            </p:extLst>
          </p:nvPr>
        </p:nvGraphicFramePr>
        <p:xfrm>
          <a:off x="384048" y="1508759"/>
          <a:ext cx="13891649" cy="4212336"/>
        </p:xfrm>
        <a:graphic>
          <a:graphicData uri="http://schemas.openxmlformats.org/drawingml/2006/table">
            <a:tbl>
              <a:tblPr firstRow="1" bandRow="1">
                <a:tableStyleId>{5C22544A-7EE6-4342-B048-85BDC9FD1C3A}</a:tableStyleId>
              </a:tblPr>
              <a:tblGrid>
                <a:gridCol w="4436857">
                  <a:extLst>
                    <a:ext uri="{9D8B030D-6E8A-4147-A177-3AD203B41FA5}">
                      <a16:colId xmlns:a16="http://schemas.microsoft.com/office/drawing/2014/main" val="20000"/>
                    </a:ext>
                  </a:extLst>
                </a:gridCol>
                <a:gridCol w="2776115">
                  <a:extLst>
                    <a:ext uri="{9D8B030D-6E8A-4147-A177-3AD203B41FA5}">
                      <a16:colId xmlns:a16="http://schemas.microsoft.com/office/drawing/2014/main" val="20001"/>
                    </a:ext>
                  </a:extLst>
                </a:gridCol>
                <a:gridCol w="3229449">
                  <a:extLst>
                    <a:ext uri="{9D8B030D-6E8A-4147-A177-3AD203B41FA5}">
                      <a16:colId xmlns:a16="http://schemas.microsoft.com/office/drawing/2014/main" val="20002"/>
                    </a:ext>
                  </a:extLst>
                </a:gridCol>
                <a:gridCol w="3449228">
                  <a:extLst>
                    <a:ext uri="{9D8B030D-6E8A-4147-A177-3AD203B41FA5}">
                      <a16:colId xmlns:a16="http://schemas.microsoft.com/office/drawing/2014/main" val="20003"/>
                    </a:ext>
                  </a:extLst>
                </a:gridCol>
              </a:tblGrid>
              <a:tr h="1081712">
                <a:tc>
                  <a:txBody>
                    <a:bodyPr/>
                    <a:lstStyle/>
                    <a:p>
                      <a:r>
                        <a:rPr lang="en-US" sz="2400" dirty="0">
                          <a:latin typeface="+mn-lt"/>
                          <a:cs typeface="Arial" panose="020B0604020202020204" pitchFamily="34" charset="0"/>
                        </a:rPr>
                        <a:t>Once</a:t>
                      </a:r>
                      <a:r>
                        <a:rPr lang="en-US" sz="2400" baseline="0" dirty="0">
                          <a:latin typeface="+mn-lt"/>
                          <a:cs typeface="Arial" panose="020B0604020202020204" pitchFamily="34" charset="0"/>
                        </a:rPr>
                        <a:t> you have reached</a:t>
                      </a:r>
                      <a:r>
                        <a:rPr lang="en-US" sz="2400" dirty="0">
                          <a:latin typeface="+mn-lt"/>
                          <a:cs typeface="Arial" panose="020B0604020202020204" pitchFamily="34" charset="0"/>
                        </a:rPr>
                        <a:t> $4,430 in annual prescription drug costs</a:t>
                      </a:r>
                    </a:p>
                  </a:txBody>
                  <a:tcPr marL="109728" marR="109728" marT="54864" marB="54864"/>
                </a:tc>
                <a:tc>
                  <a:txBody>
                    <a:bodyPr/>
                    <a:lstStyle/>
                    <a:p>
                      <a:pPr algn="ctr"/>
                      <a:endParaRPr lang="en-US" sz="2600" dirty="0">
                        <a:latin typeface="+mn-lt"/>
                        <a:cs typeface="Arial" panose="020B0604020202020204" pitchFamily="34" charset="0"/>
                      </a:endParaRPr>
                    </a:p>
                    <a:p>
                      <a:pPr algn="ctr"/>
                      <a:r>
                        <a:rPr lang="en-US" sz="2600" dirty="0">
                          <a:latin typeface="+mn-lt"/>
                          <a:cs typeface="Arial" panose="020B0604020202020204" pitchFamily="34" charset="0"/>
                        </a:rPr>
                        <a:t>High</a:t>
                      </a:r>
                    </a:p>
                  </a:txBody>
                  <a:tcPr marL="109728" marR="109728" marT="54864" marB="54864"/>
                </a:tc>
                <a:tc>
                  <a:txBody>
                    <a:bodyPr/>
                    <a:lstStyle/>
                    <a:p>
                      <a:pPr algn="ctr"/>
                      <a:endParaRPr lang="en-US" sz="2600" dirty="0">
                        <a:latin typeface="+mn-lt"/>
                        <a:cs typeface="Arial" panose="020B0604020202020204" pitchFamily="34" charset="0"/>
                      </a:endParaRPr>
                    </a:p>
                    <a:p>
                      <a:pPr algn="ctr"/>
                      <a:r>
                        <a:rPr lang="en-US" sz="2600" dirty="0">
                          <a:latin typeface="+mn-lt"/>
                          <a:cs typeface="Arial" panose="020B0604020202020204" pitchFamily="34" charset="0"/>
                        </a:rPr>
                        <a:t>Core</a:t>
                      </a:r>
                    </a:p>
                    <a:p>
                      <a:endParaRPr lang="en-US" sz="1900" dirty="0">
                        <a:latin typeface="+mn-lt"/>
                        <a:cs typeface="Arial" panose="020B0604020202020204" pitchFamily="34" charset="0"/>
                      </a:endParaRPr>
                    </a:p>
                  </a:txBody>
                  <a:tcPr marL="109728" marR="109728" marT="54864" marB="54864"/>
                </a:tc>
                <a:tc>
                  <a:txBody>
                    <a:bodyPr/>
                    <a:lstStyle/>
                    <a:p>
                      <a:pPr algn="ctr"/>
                      <a:endParaRPr lang="en-US" sz="2600" dirty="0">
                        <a:latin typeface="+mn-lt"/>
                        <a:cs typeface="Arial" panose="020B0604020202020204" pitchFamily="34" charset="0"/>
                      </a:endParaRPr>
                    </a:p>
                    <a:p>
                      <a:pPr algn="ctr"/>
                      <a:r>
                        <a:rPr lang="en-US" sz="2600" dirty="0">
                          <a:latin typeface="+mn-lt"/>
                          <a:cs typeface="Arial" panose="020B0604020202020204" pitchFamily="34" charset="0"/>
                        </a:rPr>
                        <a:t>Basic</a:t>
                      </a:r>
                    </a:p>
                    <a:p>
                      <a:endParaRPr lang="en-US" sz="190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0"/>
                  </a:ext>
                </a:extLst>
              </a:tr>
              <a:tr h="2693353">
                <a:tc>
                  <a:txBody>
                    <a:bodyPr/>
                    <a:lstStyle/>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txBody>
                  <a:tcPr marL="109728" marR="109728" marT="54864" marB="54864"/>
                </a:tc>
                <a:tc>
                  <a:txBody>
                    <a:bodyPr/>
                    <a:lstStyle/>
                    <a:p>
                      <a:endParaRPr lang="en-US" sz="1900" b="0" dirty="0">
                        <a:latin typeface="+mn-lt"/>
                        <a:cs typeface="Arial" panose="020B0604020202020204" pitchFamily="34" charset="0"/>
                      </a:endParaRPr>
                    </a:p>
                    <a:p>
                      <a:r>
                        <a:rPr lang="en-US" sz="1900" b="0" dirty="0">
                          <a:latin typeface="+mn-lt"/>
                          <a:cs typeface="Arial" panose="020B0604020202020204" pitchFamily="34" charset="0"/>
                        </a:rPr>
                        <a:t>This plan has </a:t>
                      </a:r>
                      <a:endParaRPr lang="en-US" sz="1900" b="0" baseline="0" dirty="0">
                        <a:latin typeface="+mn-lt"/>
                        <a:cs typeface="Arial" panose="020B0604020202020204" pitchFamily="34" charset="0"/>
                      </a:endParaRPr>
                    </a:p>
                    <a:p>
                      <a:r>
                        <a:rPr lang="en-US" sz="1900" b="0" baseline="0" dirty="0">
                          <a:latin typeface="+mn-lt"/>
                          <a:cs typeface="Arial" panose="020B0604020202020204" pitchFamily="34" charset="0"/>
                        </a:rPr>
                        <a:t>Gap Coverage</a:t>
                      </a:r>
                    </a:p>
                    <a:p>
                      <a:endParaRPr lang="en-US" sz="1900" b="0" baseline="0" dirty="0">
                        <a:latin typeface="+mn-lt"/>
                        <a:cs typeface="Arial" panose="020B0604020202020204" pitchFamily="34" charset="0"/>
                      </a:endParaRPr>
                    </a:p>
                    <a:p>
                      <a:r>
                        <a:rPr lang="en-US" sz="1900" b="0" baseline="0" dirty="0">
                          <a:latin typeface="+mn-lt"/>
                          <a:cs typeface="Arial" panose="020B0604020202020204" pitchFamily="34" charset="0"/>
                        </a:rPr>
                        <a:t>Continue to pay copays as usual</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txBody>
                  <a:tcPr marL="109728" marR="109728" marT="54864" marB="54864"/>
                </a:tc>
                <a:tc>
                  <a:txBody>
                    <a:bodyPr/>
                    <a:lstStyle/>
                    <a:p>
                      <a:endParaRPr lang="en-US" sz="1900" b="0" dirty="0">
                        <a:latin typeface="+mn-lt"/>
                        <a:cs typeface="Arial" panose="020B0604020202020204" pitchFamily="34" charset="0"/>
                      </a:endParaRPr>
                    </a:p>
                    <a:p>
                      <a:r>
                        <a:rPr lang="en-US" sz="1900" b="0" dirty="0">
                          <a:latin typeface="+mn-lt"/>
                          <a:cs typeface="Arial" panose="020B0604020202020204" pitchFamily="34" charset="0"/>
                        </a:rPr>
                        <a:t>Continue</a:t>
                      </a:r>
                      <a:r>
                        <a:rPr lang="en-US" sz="1900" b="0" baseline="0" dirty="0">
                          <a:latin typeface="+mn-lt"/>
                          <a:cs typeface="Arial" panose="020B0604020202020204" pitchFamily="34" charset="0"/>
                        </a:rPr>
                        <a:t> to pay Tier 1 copays as usual </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r>
                        <a:rPr lang="en-US" sz="1900" b="0" dirty="0">
                          <a:latin typeface="+mn-lt"/>
                          <a:cs typeface="Arial" panose="020B0604020202020204" pitchFamily="34" charset="0"/>
                        </a:rPr>
                        <a:t>You pay 25% of</a:t>
                      </a:r>
                      <a:r>
                        <a:rPr lang="en-US" sz="1900" b="0" baseline="0" dirty="0">
                          <a:latin typeface="+mn-lt"/>
                          <a:cs typeface="Arial" panose="020B0604020202020204" pitchFamily="34" charset="0"/>
                        </a:rPr>
                        <a:t> the cost of brand name drugs</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endParaRPr lang="en-US" sz="1900" b="0" baseline="0" dirty="0">
                        <a:latin typeface="+mn-lt"/>
                        <a:cs typeface="Arial" panose="020B0604020202020204" pitchFamily="34" charset="0"/>
                      </a:endParaRPr>
                    </a:p>
                    <a:p>
                      <a:endParaRPr lang="en-US" sz="1900" b="0" baseline="0" dirty="0">
                        <a:latin typeface="+mn-lt"/>
                        <a:cs typeface="Arial" panose="020B0604020202020204" pitchFamily="34" charset="0"/>
                      </a:endParaRPr>
                    </a:p>
                  </a:txBody>
                  <a:tcPr marL="109728" marR="109728" marT="54864" marB="54864"/>
                </a:tc>
                <a:tc>
                  <a:txBody>
                    <a:bodyPr/>
                    <a:lstStyle/>
                    <a:p>
                      <a:endParaRPr lang="en-US" sz="1900" b="0" dirty="0">
                        <a:latin typeface="+mn-lt"/>
                        <a:cs typeface="Arial" panose="020B0604020202020204" pitchFamily="34" charset="0"/>
                      </a:endParaRPr>
                    </a:p>
                    <a:p>
                      <a:r>
                        <a:rPr lang="en-US" sz="1900" b="0" dirty="0">
                          <a:latin typeface="+mn-lt"/>
                          <a:cs typeface="Arial" panose="020B0604020202020204" pitchFamily="34" charset="0"/>
                        </a:rPr>
                        <a:t>You</a:t>
                      </a:r>
                      <a:r>
                        <a:rPr lang="en-US" sz="1900" b="0" baseline="0" dirty="0">
                          <a:latin typeface="+mn-lt"/>
                          <a:cs typeface="Arial" panose="020B0604020202020204" pitchFamily="34" charset="0"/>
                        </a:rPr>
                        <a:t> pay 25% of the cost of generic drugs</a:t>
                      </a:r>
                      <a:endParaRPr lang="en-US" sz="1900" b="0" dirty="0">
                        <a:latin typeface="+mn-lt"/>
                        <a:cs typeface="Arial" panose="020B0604020202020204" pitchFamily="34" charset="0"/>
                      </a:endParaRPr>
                    </a:p>
                    <a:p>
                      <a:endParaRPr lang="en-US" sz="1900" b="0" dirty="0">
                        <a:latin typeface="+mn-lt"/>
                        <a:cs typeface="Arial" panose="020B0604020202020204" pitchFamily="34" charset="0"/>
                      </a:endParaRPr>
                    </a:p>
                    <a:p>
                      <a:r>
                        <a:rPr lang="en-US" sz="1900" b="0" dirty="0">
                          <a:latin typeface="+mn-lt"/>
                          <a:cs typeface="Arial" panose="020B0604020202020204" pitchFamily="34" charset="0"/>
                        </a:rPr>
                        <a:t>You pay 25% of the cost of brand name drugs</a:t>
                      </a:r>
                    </a:p>
                    <a:p>
                      <a:endParaRPr lang="en-US" sz="1900" b="0" dirty="0">
                        <a:latin typeface="+mn-lt"/>
                        <a:cs typeface="Arial" panose="020B0604020202020204" pitchFamily="34" charset="0"/>
                      </a:endParaRPr>
                    </a:p>
                  </a:txBody>
                  <a:tcPr marL="109728" marR="109728" marT="54864" marB="54864"/>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7237A7A8-05FE-4F64-885C-F39878515542}"/>
              </a:ext>
            </a:extLst>
          </p:cNvPr>
          <p:cNvSpPr txBox="1"/>
          <p:nvPr/>
        </p:nvSpPr>
        <p:spPr>
          <a:xfrm>
            <a:off x="715108" y="6142892"/>
            <a:ext cx="13399477" cy="1103507"/>
          </a:xfrm>
          <a:prstGeom prst="rect">
            <a:avLst/>
          </a:prstGeom>
          <a:noFill/>
        </p:spPr>
        <p:txBody>
          <a:bodyPr wrap="square" rtlCol="0">
            <a:spAutoFit/>
          </a:bodyPr>
          <a:lstStyle/>
          <a:p>
            <a:pPr algn="ctr"/>
            <a:r>
              <a:rPr lang="en-US" sz="2000" dirty="0">
                <a:cs typeface="Arial" panose="020B0604020202020204" pitchFamily="34" charset="0"/>
              </a:rPr>
              <a:t>Once you reach $7,050 in out of pocket costs: Catastrophic Coverage </a:t>
            </a:r>
          </a:p>
          <a:p>
            <a:pPr algn="ctr"/>
            <a:r>
              <a:rPr lang="en-US" sz="2000" dirty="0">
                <a:cs typeface="Arial" panose="020B0604020202020204" pitchFamily="34" charset="0"/>
              </a:rPr>
              <a:t>You pay a low copay or 5% coinsurance, whichever is greater</a:t>
            </a:r>
          </a:p>
          <a:p>
            <a:endParaRPr lang="en-US" dirty="0"/>
          </a:p>
        </p:txBody>
      </p:sp>
    </p:spTree>
    <p:extLst>
      <p:ext uri="{BB962C8B-B14F-4D97-AF65-F5344CB8AC3E}">
        <p14:creationId xmlns:p14="http://schemas.microsoft.com/office/powerpoint/2010/main" val="257112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B20CF-598D-4A86-A4DE-B5D2CA5EFBB3}"/>
              </a:ext>
            </a:extLst>
          </p:cNvPr>
          <p:cNvSpPr>
            <a:spLocks noGrp="1"/>
          </p:cNvSpPr>
          <p:nvPr>
            <p:ph type="title"/>
          </p:nvPr>
        </p:nvSpPr>
        <p:spPr>
          <a:xfrm>
            <a:off x="874991" y="636929"/>
            <a:ext cx="12500350" cy="1148590"/>
          </a:xfrm>
        </p:spPr>
        <p:txBody>
          <a:bodyPr/>
          <a:lstStyle/>
          <a:p>
            <a:r>
              <a:rPr lang="en-US" dirty="0"/>
              <a:t>Additional Benefits – Vision and Hearing</a:t>
            </a:r>
          </a:p>
        </p:txBody>
      </p:sp>
      <p:sp>
        <p:nvSpPr>
          <p:cNvPr id="3" name="Content Placeholder 2">
            <a:extLst>
              <a:ext uri="{FF2B5EF4-FFF2-40B4-BE49-F238E27FC236}">
                <a16:creationId xmlns:a16="http://schemas.microsoft.com/office/drawing/2014/main" id="{85B0169A-4D2A-4F29-BB57-451EEE9FC48D}"/>
              </a:ext>
            </a:extLst>
          </p:cNvPr>
          <p:cNvSpPr>
            <a:spLocks noGrp="1"/>
          </p:cNvSpPr>
          <p:nvPr>
            <p:ph idx="1"/>
          </p:nvPr>
        </p:nvSpPr>
        <p:spPr>
          <a:xfrm>
            <a:off x="1" y="2029968"/>
            <a:ext cx="6741709" cy="4957972"/>
          </a:xfrm>
        </p:spPr>
        <p:txBody>
          <a:bodyPr/>
          <a:lstStyle/>
          <a:p>
            <a:endParaRPr lang="en-US" dirty="0"/>
          </a:p>
          <a:p>
            <a:endParaRPr lang="en-US" dirty="0"/>
          </a:p>
          <a:p>
            <a:endParaRPr lang="en-US" dirty="0"/>
          </a:p>
          <a:p>
            <a:pPr marL="0" indent="0">
              <a:buNone/>
            </a:pPr>
            <a:endParaRPr lang="en-US" dirty="0"/>
          </a:p>
          <a:p>
            <a:pPr lvl="1">
              <a:buFont typeface="Arial" panose="020B0604020202020204" pitchFamily="34" charset="0"/>
              <a:buChar char="•"/>
            </a:pPr>
            <a:r>
              <a:rPr lang="en-US" sz="2400" dirty="0">
                <a:solidFill>
                  <a:schemeClr val="bg1">
                    <a:lumMod val="50000"/>
                  </a:schemeClr>
                </a:solidFill>
                <a:latin typeface="+mj-lt"/>
                <a:cs typeface="Arial" panose="020B0604020202020204" pitchFamily="34" charset="0"/>
              </a:rPr>
              <a:t>Routine Vision exam – $0 copay</a:t>
            </a:r>
          </a:p>
          <a:p>
            <a:pPr lvl="1">
              <a:buFont typeface="Arial" panose="020B0604020202020204" pitchFamily="34" charset="0"/>
              <a:buChar char="•"/>
            </a:pPr>
            <a:r>
              <a:rPr lang="en-US" sz="2400" dirty="0">
                <a:solidFill>
                  <a:schemeClr val="bg1">
                    <a:lumMod val="50000"/>
                  </a:schemeClr>
                </a:solidFill>
                <a:latin typeface="+mj-lt"/>
                <a:cs typeface="Arial" panose="020B0604020202020204" pitchFamily="34" charset="0"/>
              </a:rPr>
              <a:t>Diagnostic exam - $0 to $40 copay</a:t>
            </a:r>
          </a:p>
          <a:p>
            <a:pPr lvl="1">
              <a:buFont typeface="Arial" panose="020B0604020202020204" pitchFamily="34" charset="0"/>
              <a:buChar char="•"/>
            </a:pPr>
            <a:r>
              <a:rPr lang="en-US" sz="2400" dirty="0">
                <a:solidFill>
                  <a:schemeClr val="bg1">
                    <a:lumMod val="50000"/>
                  </a:schemeClr>
                </a:solidFill>
                <a:latin typeface="+mj-lt"/>
                <a:cs typeface="Arial" panose="020B0604020202020204" pitchFamily="34" charset="0"/>
              </a:rPr>
              <a:t>$150 eyewear reimbursement </a:t>
            </a:r>
          </a:p>
          <a:p>
            <a:pPr marL="411480" lvl="1" indent="0">
              <a:buNone/>
            </a:pPr>
            <a:r>
              <a:rPr lang="en-US" sz="2400" dirty="0">
                <a:solidFill>
                  <a:schemeClr val="bg1">
                    <a:lumMod val="50000"/>
                  </a:schemeClr>
                </a:solidFill>
                <a:latin typeface="+mj-lt"/>
                <a:cs typeface="Arial" panose="020B0604020202020204" pitchFamily="34" charset="0"/>
              </a:rPr>
              <a:t>   each calendar year</a:t>
            </a:r>
          </a:p>
          <a:p>
            <a:endParaRPr lang="en-US" dirty="0"/>
          </a:p>
        </p:txBody>
      </p:sp>
      <p:pic>
        <p:nvPicPr>
          <p:cNvPr id="10" name="Picture 9">
            <a:extLst>
              <a:ext uri="{FF2B5EF4-FFF2-40B4-BE49-F238E27FC236}">
                <a16:creationId xmlns:a16="http://schemas.microsoft.com/office/drawing/2014/main" id="{FA638A76-9F48-405C-8EF2-86375E5BE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4511" y="2029968"/>
            <a:ext cx="1371600" cy="1371600"/>
          </a:xfrm>
          <a:prstGeom prst="rect">
            <a:avLst/>
          </a:prstGeom>
        </p:spPr>
      </p:pic>
      <p:sp>
        <p:nvSpPr>
          <p:cNvPr id="11" name="TextBox 10">
            <a:extLst>
              <a:ext uri="{FF2B5EF4-FFF2-40B4-BE49-F238E27FC236}">
                <a16:creationId xmlns:a16="http://schemas.microsoft.com/office/drawing/2014/main" id="{33A09381-67F3-458D-8D40-B73DB1049A78}"/>
              </a:ext>
            </a:extLst>
          </p:cNvPr>
          <p:cNvSpPr txBox="1"/>
          <p:nvPr/>
        </p:nvSpPr>
        <p:spPr>
          <a:xfrm>
            <a:off x="6741710" y="2156251"/>
            <a:ext cx="7153584" cy="3943387"/>
          </a:xfrm>
          <a:prstGeom prst="rect">
            <a:avLst/>
          </a:prstGeom>
          <a:noFill/>
        </p:spPr>
        <p:txBody>
          <a:bodyPr wrap="square" rtlCol="0">
            <a:spAutoFit/>
          </a:bodyPr>
          <a:lstStyle/>
          <a:p>
            <a:endParaRPr lang="en-US" dirty="0"/>
          </a:p>
          <a:p>
            <a:endParaRPr lang="en-US" dirty="0"/>
          </a:p>
          <a:p>
            <a:endParaRPr lang="en-US" dirty="0"/>
          </a:p>
          <a:p>
            <a:endParaRPr lang="en-US" dirty="0">
              <a:solidFill>
                <a:schemeClr val="bg1">
                  <a:lumMod val="50000"/>
                </a:schemeClr>
              </a:solidFill>
            </a:endParaRP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Routine Hearing exam – $0 copay </a:t>
            </a: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Diagnostic exam - $0 to $40 copay</a:t>
            </a:r>
          </a:p>
          <a:p>
            <a:pPr lvl="1">
              <a:buFont typeface="Arial" panose="020B0604020202020204" pitchFamily="34" charset="0"/>
              <a:buChar char="•"/>
            </a:pPr>
            <a:r>
              <a:rPr lang="en-US" sz="2400" dirty="0">
                <a:solidFill>
                  <a:schemeClr val="bg1">
                    <a:lumMod val="50000"/>
                  </a:schemeClr>
                </a:solidFill>
                <a:ea typeface="Open Sans" panose="020B0604020202020204" charset="0"/>
                <a:cs typeface="Open Sans" panose="020B0604020202020204" charset="0"/>
              </a:rPr>
              <a:t>Two </a:t>
            </a:r>
            <a:r>
              <a:rPr lang="en-US" sz="2400" dirty="0" err="1">
                <a:solidFill>
                  <a:schemeClr val="bg1">
                    <a:lumMod val="50000"/>
                  </a:schemeClr>
                </a:solidFill>
                <a:ea typeface="Open Sans" panose="020B0604020202020204" charset="0"/>
                <a:cs typeface="Open Sans" panose="020B0604020202020204" charset="0"/>
              </a:rPr>
              <a:t>TruHearing</a:t>
            </a:r>
            <a:r>
              <a:rPr lang="en-US" sz="2400" dirty="0">
                <a:solidFill>
                  <a:schemeClr val="bg1">
                    <a:lumMod val="50000"/>
                  </a:schemeClr>
                </a:solidFill>
                <a:ea typeface="Open Sans" panose="020B0604020202020204" charset="0"/>
                <a:cs typeface="Open Sans" panose="020B0604020202020204" charset="0"/>
              </a:rPr>
              <a:t> hearing aids per year-   copay varies from $499 to $999</a:t>
            </a:r>
          </a:p>
          <a:p>
            <a:pPr lvl="1"/>
            <a:endParaRPr lang="en-US" dirty="0"/>
          </a:p>
          <a:p>
            <a:endParaRPr lang="en-US" dirty="0"/>
          </a:p>
        </p:txBody>
      </p:sp>
      <p:pic>
        <p:nvPicPr>
          <p:cNvPr id="12" name="Picture 11">
            <a:extLst>
              <a:ext uri="{FF2B5EF4-FFF2-40B4-BE49-F238E27FC236}">
                <a16:creationId xmlns:a16="http://schemas.microsoft.com/office/drawing/2014/main" id="{B8A49D6E-DC36-46E0-B784-B94C8ABFAA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75602" y="2029968"/>
            <a:ext cx="1371600" cy="1371600"/>
          </a:xfrm>
          <a:prstGeom prst="rect">
            <a:avLst/>
          </a:prstGeom>
        </p:spPr>
      </p:pic>
    </p:spTree>
    <p:extLst>
      <p:ext uri="{BB962C8B-B14F-4D97-AF65-F5344CB8AC3E}">
        <p14:creationId xmlns:p14="http://schemas.microsoft.com/office/powerpoint/2010/main" val="3559904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Additional Dental Benefits</a:t>
            </a:r>
          </a:p>
        </p:txBody>
      </p:sp>
      <p:sp>
        <p:nvSpPr>
          <p:cNvPr id="3" name="Content Placeholder 2"/>
          <p:cNvSpPr>
            <a:spLocks noGrp="1"/>
          </p:cNvSpPr>
          <p:nvPr>
            <p:ph idx="1"/>
          </p:nvPr>
        </p:nvSpPr>
        <p:spPr>
          <a:xfrm>
            <a:off x="2258291" y="2029968"/>
            <a:ext cx="10929123" cy="4957972"/>
          </a:xfrm>
        </p:spPr>
        <p:txBody>
          <a:bodyPr/>
          <a:lstStyle/>
          <a:p>
            <a:r>
              <a:rPr lang="en-US" sz="2880" dirty="0">
                <a:latin typeface="+mn-lt"/>
              </a:rPr>
              <a:t>Preventive dental included </a:t>
            </a:r>
          </a:p>
          <a:p>
            <a:pPr lvl="1">
              <a:buFont typeface="Arial" panose="020B0604020202020204" pitchFamily="34" charset="0"/>
              <a:buChar char="•"/>
            </a:pPr>
            <a:r>
              <a:rPr lang="en-US" sz="2400" dirty="0">
                <a:latin typeface="Open Sans"/>
              </a:rPr>
              <a:t>3 cleanings, 2 exams, and x-rays </a:t>
            </a:r>
          </a:p>
          <a:p>
            <a:pPr lvl="1"/>
            <a:endParaRPr lang="en-US" dirty="0">
              <a:latin typeface="Open Sans"/>
            </a:endParaRPr>
          </a:p>
          <a:p>
            <a:r>
              <a:rPr lang="en-US" sz="2880" dirty="0">
                <a:latin typeface="+mn-lt"/>
              </a:rPr>
              <a:t>Additional dental coverage for </a:t>
            </a:r>
          </a:p>
          <a:p>
            <a:pPr marL="0" indent="0">
              <a:buNone/>
            </a:pPr>
            <a:r>
              <a:rPr lang="en-US" sz="2880" dirty="0">
                <a:latin typeface="+mn-lt"/>
              </a:rPr>
              <a:t>$25 per month</a:t>
            </a:r>
          </a:p>
          <a:p>
            <a:pPr lvl="1">
              <a:buFont typeface="Arial" panose="020B0604020202020204" pitchFamily="34" charset="0"/>
              <a:buChar char="•"/>
            </a:pPr>
            <a:r>
              <a:rPr lang="en-US" sz="2400" dirty="0">
                <a:latin typeface="+mn-lt"/>
              </a:rPr>
              <a:t>Coverage for fillings, crowns, implants</a:t>
            </a:r>
          </a:p>
          <a:p>
            <a:pPr lvl="1">
              <a:buFont typeface="Arial" panose="020B0604020202020204" pitchFamily="34" charset="0"/>
              <a:buChar char="•"/>
            </a:pPr>
            <a:r>
              <a:rPr lang="en-US" sz="2400" dirty="0">
                <a:latin typeface="+mn-lt"/>
              </a:rPr>
              <a:t>$50 deductible</a:t>
            </a:r>
          </a:p>
          <a:p>
            <a:pPr lvl="1">
              <a:buFont typeface="Arial" panose="020B0604020202020204" pitchFamily="34" charset="0"/>
              <a:buChar char="•"/>
            </a:pPr>
            <a:r>
              <a:rPr lang="en-US" sz="2400" dirty="0">
                <a:latin typeface="+mn-lt"/>
              </a:rPr>
              <a:t>$2500 annual maximum</a:t>
            </a:r>
          </a:p>
          <a:p>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5514" y="2391980"/>
            <a:ext cx="4923455" cy="3687982"/>
          </a:xfrm>
          <a:prstGeom prst="rect">
            <a:avLst/>
          </a:prstGeom>
        </p:spPr>
      </p:pic>
      <p:pic>
        <p:nvPicPr>
          <p:cNvPr id="5" name="Graphic 4">
            <a:extLst>
              <a:ext uri="{FF2B5EF4-FFF2-40B4-BE49-F238E27FC236}">
                <a16:creationId xmlns:a16="http://schemas.microsoft.com/office/drawing/2014/main" id="{7B530263-59BC-499D-B3B9-21B5DE00394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77470" y="3357358"/>
            <a:ext cx="1131032" cy="1151596"/>
          </a:xfrm>
          <a:prstGeom prst="rect">
            <a:avLst/>
          </a:prstGeom>
        </p:spPr>
      </p:pic>
    </p:spTree>
    <p:extLst>
      <p:ext uri="{BB962C8B-B14F-4D97-AF65-F5344CB8AC3E}">
        <p14:creationId xmlns:p14="http://schemas.microsoft.com/office/powerpoint/2010/main" val="1632884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B2FA1D8-CF0C-4D4C-88C4-9225EE20C850}"/>
              </a:ext>
            </a:extLst>
          </p:cNvPr>
          <p:cNvPicPr>
            <a:picLocks noChangeAspect="1"/>
          </p:cNvPicPr>
          <p:nvPr/>
        </p:nvPicPr>
        <p:blipFill>
          <a:blip r:embed="rId3"/>
          <a:stretch>
            <a:fillRect/>
          </a:stretch>
        </p:blipFill>
        <p:spPr>
          <a:xfrm>
            <a:off x="0" y="6547879"/>
            <a:ext cx="14630400" cy="1681721"/>
          </a:xfrm>
          <a:prstGeom prst="rect">
            <a:avLst/>
          </a:prstGeom>
        </p:spPr>
      </p:pic>
      <p:sp>
        <p:nvSpPr>
          <p:cNvPr id="6" name="TextBox 5"/>
          <p:cNvSpPr txBox="1"/>
          <p:nvPr/>
        </p:nvSpPr>
        <p:spPr>
          <a:xfrm>
            <a:off x="2617107" y="449469"/>
            <a:ext cx="7285844" cy="978729"/>
          </a:xfrm>
          <a:prstGeom prst="rect">
            <a:avLst/>
          </a:prstGeom>
          <a:noFill/>
        </p:spPr>
        <p:txBody>
          <a:bodyPr wrap="square" rtlCol="0">
            <a:spAutoFit/>
          </a:bodyPr>
          <a:lstStyle/>
          <a:p>
            <a:r>
              <a:rPr lang="en-US" sz="576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rPr>
              <a:t>Fitness Benefits</a:t>
            </a:r>
          </a:p>
        </p:txBody>
      </p:sp>
      <p:sp>
        <p:nvSpPr>
          <p:cNvPr id="7" name="Subtitle 2"/>
          <p:cNvSpPr>
            <a:spLocks noGrp="1"/>
          </p:cNvSpPr>
          <p:nvPr>
            <p:ph type="subTitle" idx="1"/>
          </p:nvPr>
        </p:nvSpPr>
        <p:spPr>
          <a:xfrm>
            <a:off x="919840" y="2567032"/>
            <a:ext cx="6222253" cy="2812729"/>
          </a:xfrm>
        </p:spPr>
        <p:txBody>
          <a:bodyPr>
            <a:noAutofit/>
          </a:bodyPr>
          <a:lstStyle/>
          <a:p>
            <a:pPr lvl="1" algn="l">
              <a:spcAft>
                <a:spcPts val="720"/>
              </a:spcAft>
            </a:pPr>
            <a:r>
              <a:rPr lang="en-US" sz="288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One Pass™ fitness program</a:t>
            </a:r>
          </a:p>
          <a:p>
            <a:endParaRPr lang="en-US" sz="1920" dirty="0">
              <a:latin typeface="Open Sans Light" panose="020B0306030504020204" pitchFamily="34" charset="0"/>
              <a:ea typeface="Open Sans Light" panose="020B0306030504020204" pitchFamily="34" charset="0"/>
              <a:cs typeface="Open Sans Light" panose="020B0306030504020204" pitchFamily="34" charset="0"/>
            </a:endParaRPr>
          </a:p>
          <a:p>
            <a:r>
              <a:rPr lang="en-US" sz="1920" dirty="0">
                <a:latin typeface="Open Sans Light" panose="020B0306030504020204" pitchFamily="34" charset="0"/>
                <a:ea typeface="Open Sans Light" panose="020B0306030504020204" pitchFamily="34" charset="0"/>
                <a:cs typeface="Open Sans Light" panose="020B0306030504020204" pitchFamily="34" charset="0"/>
              </a:rPr>
              <a:t>Nearly 30,000 social activities, community classes, and events available for online or in-person participation</a:t>
            </a:r>
          </a:p>
          <a:p>
            <a:pPr algn="l"/>
            <a:r>
              <a:rPr lang="en-US" sz="1920" dirty="0">
                <a:latin typeface="Open Sans Light" panose="020B0306030504020204" pitchFamily="34" charset="0"/>
                <a:ea typeface="Open Sans Light" panose="020B0306030504020204" pitchFamily="34" charset="0"/>
                <a:cs typeface="Open Sans Light" panose="020B0306030504020204" pitchFamily="34" charset="0"/>
              </a:rPr>
              <a:t>More than 20,000 on-demand and live-streaming fitness classes</a:t>
            </a:r>
          </a:p>
          <a:p>
            <a:pPr algn="l"/>
            <a:r>
              <a:rPr lang="en-US" sz="1920" dirty="0">
                <a:latin typeface="Open Sans Light" panose="020B0306030504020204" pitchFamily="34" charset="0"/>
                <a:ea typeface="Open Sans Light" panose="020B0306030504020204" pitchFamily="34" charset="0"/>
                <a:cs typeface="Open Sans Light" panose="020B0306030504020204" pitchFamily="34" charset="0"/>
              </a:rPr>
              <a:t>Workout builders to create your own workouts</a:t>
            </a:r>
          </a:p>
          <a:p>
            <a:pPr algn="l"/>
            <a:r>
              <a:rPr lang="en-US" sz="1920" dirty="0">
                <a:latin typeface="Open Sans Light" panose="020B0306030504020204" pitchFamily="34" charset="0"/>
                <a:ea typeface="Open Sans Light" panose="020B0306030504020204" pitchFamily="34" charset="0"/>
                <a:cs typeface="Open Sans Light" panose="020B0306030504020204" pitchFamily="34" charset="0"/>
              </a:rPr>
              <a:t>A Home Fitness Kit available </a:t>
            </a:r>
          </a:p>
          <a:p>
            <a:pPr algn="l"/>
            <a:r>
              <a:rPr lang="en-US" sz="1920" dirty="0">
                <a:latin typeface="Open Sans Light" panose="020B0306030504020204" pitchFamily="34" charset="0"/>
                <a:ea typeface="Open Sans Light" panose="020B0306030504020204" pitchFamily="34" charset="0"/>
                <a:cs typeface="Open Sans Light" panose="020B0306030504020204" pitchFamily="34" charset="0"/>
              </a:rPr>
              <a:t>Personalized, online brain training program to help improve memory, attention and focus</a:t>
            </a:r>
          </a:p>
          <a:p>
            <a:pPr lvl="1" algn="l">
              <a:spcAft>
                <a:spcPts val="720"/>
              </a:spcAft>
            </a:pPr>
            <a:endParaRPr lang="en-US" sz="2880" baseline="3000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9" name="Picture 28">
            <a:extLst>
              <a:ext uri="{FF2B5EF4-FFF2-40B4-BE49-F238E27FC236}">
                <a16:creationId xmlns:a16="http://schemas.microsoft.com/office/drawing/2014/main" id="{807D5AA5-4FAE-F442-A675-B5B9DAF34B6A}"/>
              </a:ext>
            </a:extLst>
          </p:cNvPr>
          <p:cNvPicPr>
            <a:picLocks noChangeAspect="1"/>
          </p:cNvPicPr>
          <p:nvPr/>
        </p:nvPicPr>
        <p:blipFill>
          <a:blip r:embed="rId4"/>
          <a:stretch>
            <a:fillRect/>
          </a:stretch>
        </p:blipFill>
        <p:spPr>
          <a:xfrm>
            <a:off x="352668" y="166505"/>
            <a:ext cx="1280160" cy="1280160"/>
          </a:xfrm>
          <a:prstGeom prst="rect">
            <a:avLst/>
          </a:prstGeom>
        </p:spPr>
      </p:pic>
      <p:sp>
        <p:nvSpPr>
          <p:cNvPr id="33" name="Subtitle 2">
            <a:extLst>
              <a:ext uri="{FF2B5EF4-FFF2-40B4-BE49-F238E27FC236}">
                <a16:creationId xmlns:a16="http://schemas.microsoft.com/office/drawing/2014/main" id="{9C5532EF-C08E-BC49-BD87-7FBE3561FF39}"/>
              </a:ext>
            </a:extLst>
          </p:cNvPr>
          <p:cNvSpPr txBox="1">
            <a:spLocks/>
          </p:cNvSpPr>
          <p:nvPr/>
        </p:nvSpPr>
        <p:spPr>
          <a:xfrm>
            <a:off x="7601450" y="2372869"/>
            <a:ext cx="5401318" cy="3305555"/>
          </a:xfrm>
          <a:prstGeom prst="rect">
            <a:avLst/>
          </a:prstGeom>
        </p:spPr>
        <p:txBody>
          <a:bodyPr vert="horz" lIns="109728" tIns="54864" rIns="109728" bIns="54864"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endParaRPr lang="en-US" sz="84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4" name="Picture 13">
            <a:extLst>
              <a:ext uri="{FF2B5EF4-FFF2-40B4-BE49-F238E27FC236}">
                <a16:creationId xmlns:a16="http://schemas.microsoft.com/office/drawing/2014/main" id="{CD17414C-ADE5-2541-A321-C4E569A7D30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928858" y="5380043"/>
            <a:ext cx="2746501" cy="2746501"/>
          </a:xfrm>
          <a:prstGeom prst="rect">
            <a:avLst/>
          </a:prstGeom>
        </p:spPr>
      </p:pic>
      <p:pic>
        <p:nvPicPr>
          <p:cNvPr id="5" name="Picture 4" descr="Logo&#10;&#10;Description automatically generated">
            <a:extLst>
              <a:ext uri="{FF2B5EF4-FFF2-40B4-BE49-F238E27FC236}">
                <a16:creationId xmlns:a16="http://schemas.microsoft.com/office/drawing/2014/main" id="{D28261F2-FB8B-41B2-9889-BEF90BD6D2DA}"/>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27498" y="5979890"/>
            <a:ext cx="3329807" cy="1649581"/>
          </a:xfrm>
          <a:prstGeom prst="rect">
            <a:avLst/>
          </a:prstGeom>
        </p:spPr>
      </p:pic>
      <p:sp>
        <p:nvSpPr>
          <p:cNvPr id="15" name="TextBox 14">
            <a:extLst>
              <a:ext uri="{FF2B5EF4-FFF2-40B4-BE49-F238E27FC236}">
                <a16:creationId xmlns:a16="http://schemas.microsoft.com/office/drawing/2014/main" id="{18D4E32C-B4CD-4EE0-8E64-D794A79B231C}"/>
              </a:ext>
            </a:extLst>
          </p:cNvPr>
          <p:cNvSpPr txBox="1"/>
          <p:nvPr/>
        </p:nvSpPr>
        <p:spPr>
          <a:xfrm>
            <a:off x="7556356" y="2567032"/>
            <a:ext cx="5101441" cy="1532727"/>
          </a:xfrm>
          <a:prstGeom prst="rect">
            <a:avLst/>
          </a:prstGeom>
          <a:noFill/>
        </p:spPr>
        <p:txBody>
          <a:bodyPr wrap="square">
            <a:spAutoFit/>
          </a:bodyPr>
          <a:lstStyle/>
          <a:p>
            <a:r>
              <a:rPr lang="en-US" sz="192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If you belong to a participating health club that is not in the One Pass network, you may receive a reimbursement of up to $30 in your monthly health club membership fees.</a:t>
            </a:r>
          </a:p>
          <a:p>
            <a:pPr algn="l"/>
            <a:r>
              <a:rPr lang="en-US" sz="168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6" name="TextBox 15">
            <a:extLst>
              <a:ext uri="{FF2B5EF4-FFF2-40B4-BE49-F238E27FC236}">
                <a16:creationId xmlns:a16="http://schemas.microsoft.com/office/drawing/2014/main" id="{66906317-6153-4B5F-8F4D-B84A681DDE00}"/>
              </a:ext>
            </a:extLst>
          </p:cNvPr>
          <p:cNvSpPr txBox="1"/>
          <p:nvPr/>
        </p:nvSpPr>
        <p:spPr>
          <a:xfrm>
            <a:off x="7488310" y="1794963"/>
            <a:ext cx="7313522" cy="535531"/>
          </a:xfrm>
          <a:prstGeom prst="rect">
            <a:avLst/>
          </a:prstGeom>
          <a:noFill/>
        </p:spPr>
        <p:txBody>
          <a:bodyPr wrap="square">
            <a:spAutoFit/>
          </a:bodyPr>
          <a:lstStyle/>
          <a:p>
            <a:r>
              <a:rPr lang="en-US" sz="288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rPr>
              <a:t>Health Club Savings</a:t>
            </a:r>
            <a:endParaRPr lang="en-US" sz="2880" dirty="0"/>
          </a:p>
        </p:txBody>
      </p:sp>
    </p:spTree>
    <p:extLst>
      <p:ext uri="{BB962C8B-B14F-4D97-AF65-F5344CB8AC3E}">
        <p14:creationId xmlns:p14="http://schemas.microsoft.com/office/powerpoint/2010/main" val="233192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5741" y="663426"/>
            <a:ext cx="10745039" cy="1865126"/>
          </a:xfrm>
          <a:prstGeom prst="rect">
            <a:avLst/>
          </a:prstGeom>
          <a:noFill/>
        </p:spPr>
        <p:txBody>
          <a:bodyPr wrap="square" rtlCol="0">
            <a:spAutoFit/>
          </a:bodyPr>
          <a:lstStyle/>
          <a:p>
            <a:r>
              <a:rPr lang="en-US" sz="3600" dirty="0">
                <a:solidFill>
                  <a:srgbClr val="F1BE48"/>
                </a:solidFill>
                <a:ea typeface="Open Sans Light" panose="020B0306030504020204" pitchFamily="34" charset="0"/>
                <a:cs typeface="Open Sans Light" panose="020B0306030504020204" pitchFamily="34" charset="0"/>
              </a:rPr>
              <a:t>  </a:t>
            </a:r>
            <a:r>
              <a:rPr lang="en-US" sz="5760" dirty="0">
                <a:solidFill>
                  <a:srgbClr val="F1BE48"/>
                </a:solidFill>
                <a:ea typeface="Open Sans Light" panose="020B0306030504020204" pitchFamily="34" charset="0"/>
                <a:cs typeface="Open Sans Light" panose="020B0306030504020204" pitchFamily="34" charset="0"/>
              </a:rPr>
              <a:t>More Additional Benefits</a:t>
            </a:r>
          </a:p>
          <a:p>
            <a:endParaRPr lang="en-US" sz="576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Subtitle 2"/>
          <p:cNvSpPr>
            <a:spLocks noGrp="1"/>
          </p:cNvSpPr>
          <p:nvPr>
            <p:ph type="subTitle" idx="1"/>
          </p:nvPr>
        </p:nvSpPr>
        <p:spPr>
          <a:xfrm>
            <a:off x="815741" y="1428198"/>
            <a:ext cx="13015351" cy="3736109"/>
          </a:xfrm>
        </p:spPr>
        <p:txBody>
          <a:bodyPr>
            <a:noAutofit/>
          </a:bodyPr>
          <a:lstStyle/>
          <a:p>
            <a:pPr lvl="1" algn="l">
              <a:spcAft>
                <a:spcPts val="720"/>
              </a:spcAft>
            </a:pPr>
            <a:endParaRPr lang="en-US" sz="288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a:p>
            <a:pPr lvl="1" algn="l">
              <a:spcAft>
                <a:spcPts val="720"/>
              </a:spcAft>
            </a:pPr>
            <a:endParaRPr lang="en-US" sz="2880" dirty="0">
              <a:solidFill>
                <a:srgbClr val="F1BE48"/>
              </a:solidFill>
              <a:latin typeface="Open Sans Light" panose="020B0306030504020204" pitchFamily="34" charset="0"/>
              <a:ea typeface="Open Sans Light" panose="020B0306030504020204" pitchFamily="34" charset="0"/>
              <a:cs typeface="Open Sans Light" panose="020B0306030504020204" pitchFamily="34" charset="0"/>
            </a:endParaRPr>
          </a:p>
          <a:p>
            <a:pPr lvl="1" algn="l">
              <a:spcAft>
                <a:spcPts val="720"/>
              </a:spcAft>
            </a:pP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Rectangle 1"/>
          <p:cNvSpPr/>
          <p:nvPr/>
        </p:nvSpPr>
        <p:spPr>
          <a:xfrm>
            <a:off x="0" y="6604626"/>
            <a:ext cx="13578840" cy="567078"/>
          </a:xfrm>
          <a:prstGeom prst="rect">
            <a:avLst/>
          </a:prstGeom>
        </p:spPr>
        <p:txBody>
          <a:bodyPr wrap="square">
            <a:spAutoFit/>
          </a:bodyPr>
          <a:lstStyle/>
          <a:p>
            <a:pPr lvl="1"/>
            <a:r>
              <a:rPr lang="en-US" sz="3085"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3" name="Rectangle 2">
            <a:extLst>
              <a:ext uri="{FF2B5EF4-FFF2-40B4-BE49-F238E27FC236}">
                <a16:creationId xmlns:a16="http://schemas.microsoft.com/office/drawing/2014/main" id="{43207CF4-E512-41D2-9F2D-3B272387B1B1}"/>
              </a:ext>
            </a:extLst>
          </p:cNvPr>
          <p:cNvSpPr/>
          <p:nvPr/>
        </p:nvSpPr>
        <p:spPr>
          <a:xfrm>
            <a:off x="415635" y="1428198"/>
            <a:ext cx="11600519" cy="4524315"/>
          </a:xfrm>
          <a:prstGeom prst="rect">
            <a:avLst/>
          </a:prstGeom>
        </p:spPr>
        <p:txBody>
          <a:bodyPr wrap="square">
            <a:spAutoFit/>
          </a:bodyPr>
          <a:lstStyle/>
          <a:p>
            <a:pPr marL="411480" lvl="1" indent="0">
              <a:buNone/>
            </a:pPr>
            <a:endParaRPr lang="en-US" sz="2880"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endParaRPr>
          </a:p>
          <a:p>
            <a:pPr marL="411480" lvl="1" indent="0">
              <a:buNone/>
            </a:pPr>
            <a:endParaRPr lang="en-US" sz="2880"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endParaRPr>
          </a:p>
          <a:p>
            <a:pPr marL="411480" lvl="1" indent="0">
              <a:buNone/>
            </a:pPr>
            <a:r>
              <a:rPr lang="en-US" sz="2880" dirty="0">
                <a:solidFill>
                  <a:srgbClr val="FFC000"/>
                </a:solidFill>
                <a:latin typeface="+mj-lt"/>
                <a:ea typeface="Open Sans Light" panose="020B0306030504020204" pitchFamily="34" charset="0"/>
                <a:cs typeface="Open Sans Light" panose="020B0306030504020204" pitchFamily="34" charset="0"/>
              </a:rPr>
              <a:t>Over-the-Counter Benefit</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$50 bi-annually toward over the counter items.</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Purchase online or at Walmart or CVS</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Use or lose within </a:t>
            </a:r>
            <a:r>
              <a:rPr lang="en-US" sz="2400">
                <a:solidFill>
                  <a:srgbClr val="FFFFFF"/>
                </a:solidFill>
                <a:latin typeface="+mj-lt"/>
                <a:ea typeface="Open Sans Light" panose="020B0306030504020204" pitchFamily="34" charset="0"/>
                <a:cs typeface="Open Sans Light" panose="020B0306030504020204" pitchFamily="34" charset="0"/>
              </a:rPr>
              <a:t>the 1/1-6/30 and 7/1-12/31 window</a:t>
            </a:r>
            <a:endParaRPr lang="en-US" sz="2400" dirty="0">
              <a:solidFill>
                <a:srgbClr val="FFFFFF"/>
              </a:solidFill>
              <a:latin typeface="+mj-lt"/>
              <a:ea typeface="Open Sans Light" panose="020B0306030504020204" pitchFamily="34" charset="0"/>
              <a:cs typeface="Open Sans Light" panose="020B0306030504020204" pitchFamily="34" charset="0"/>
            </a:endParaRPr>
          </a:p>
          <a:p>
            <a:pPr lvl="1"/>
            <a:endParaRPr lang="en-US" sz="2880" dirty="0">
              <a:solidFill>
                <a:srgbClr val="FFFFFF"/>
              </a:solidFill>
              <a:latin typeface="+mj-lt"/>
              <a:ea typeface="Open Sans Light" panose="020B0306030504020204" pitchFamily="34" charset="0"/>
              <a:cs typeface="Open Sans Light" panose="020B0306030504020204" pitchFamily="34" charset="0"/>
            </a:endParaRPr>
          </a:p>
          <a:p>
            <a:pPr marL="411480" lvl="1" indent="0">
              <a:buNone/>
            </a:pPr>
            <a:r>
              <a:rPr lang="en-US" sz="2880" dirty="0">
                <a:solidFill>
                  <a:srgbClr val="FFC000"/>
                </a:solidFill>
                <a:latin typeface="+mj-lt"/>
                <a:ea typeface="Open Sans Light" panose="020B0306030504020204" pitchFamily="34" charset="0"/>
                <a:cs typeface="Open Sans Light" panose="020B0306030504020204" pitchFamily="34" charset="0"/>
              </a:rPr>
              <a:t>Minnesota Community Education Discount</a:t>
            </a:r>
            <a:endParaRPr lang="en-US" sz="2880" b="1" dirty="0">
              <a:latin typeface="+mj-lt"/>
              <a:ea typeface="Open Sans" panose="020B0606030504020204" pitchFamily="34" charset="0"/>
              <a:cs typeface="Open Sans" panose="020B0606030504020204" pitchFamily="34" charset="0"/>
            </a:endParaRP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Get up to a $15 discount on most Minnesota community education classes, like fitness, cooking or learning new language. </a:t>
            </a:r>
          </a:p>
          <a:p>
            <a:pPr marL="1110310" lvl="1" indent="-457200">
              <a:buFont typeface="Arial" panose="020B0604020202020204" pitchFamily="34" charset="0"/>
              <a:buChar char="•"/>
            </a:pPr>
            <a:r>
              <a:rPr lang="en-US" sz="2400" dirty="0">
                <a:solidFill>
                  <a:srgbClr val="FFFFFF"/>
                </a:solidFill>
                <a:latin typeface="+mj-lt"/>
                <a:ea typeface="Open Sans Light" panose="020B0306030504020204" pitchFamily="34" charset="0"/>
                <a:cs typeface="Open Sans Light" panose="020B0306030504020204" pitchFamily="34" charset="0"/>
              </a:rPr>
              <a:t>3 discounted classes each year.</a:t>
            </a:r>
          </a:p>
        </p:txBody>
      </p:sp>
    </p:spTree>
    <p:extLst>
      <p:ext uri="{BB962C8B-B14F-4D97-AF65-F5344CB8AC3E}">
        <p14:creationId xmlns:p14="http://schemas.microsoft.com/office/powerpoint/2010/main" val="285798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D0AEE15-7F4C-6F4F-863D-089C048B7B9A}"/>
              </a:ext>
            </a:extLst>
          </p:cNvPr>
          <p:cNvSpPr>
            <a:spLocks noGrp="1"/>
          </p:cNvSpPr>
          <p:nvPr>
            <p:ph type="title"/>
          </p:nvPr>
        </p:nvSpPr>
        <p:spPr>
          <a:xfrm>
            <a:off x="877682" y="636929"/>
            <a:ext cx="12335398" cy="1148590"/>
          </a:xfrm>
        </p:spPr>
        <p:txBody>
          <a:bodyPr/>
          <a:lstStyle/>
          <a:p>
            <a:r>
              <a:rPr lang="en-US" dirty="0"/>
              <a:t>Our members speak for themselves</a:t>
            </a:r>
          </a:p>
        </p:txBody>
      </p:sp>
      <p:sp>
        <p:nvSpPr>
          <p:cNvPr id="11" name="Title 7">
            <a:extLst>
              <a:ext uri="{FF2B5EF4-FFF2-40B4-BE49-F238E27FC236}">
                <a16:creationId xmlns:a16="http://schemas.microsoft.com/office/drawing/2014/main" id="{AB3A0001-6007-FB47-91AE-0C815A73257D}"/>
              </a:ext>
            </a:extLst>
          </p:cNvPr>
          <p:cNvSpPr txBox="1">
            <a:spLocks/>
          </p:cNvSpPr>
          <p:nvPr/>
        </p:nvSpPr>
        <p:spPr>
          <a:xfrm>
            <a:off x="877682"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100K</a:t>
            </a:r>
            <a:endParaRPr lang="en-US" sz="6600" baseline="30000" dirty="0">
              <a:solidFill>
                <a:schemeClr val="accent2"/>
              </a:solidFill>
            </a:endParaRPr>
          </a:p>
        </p:txBody>
      </p:sp>
      <p:sp>
        <p:nvSpPr>
          <p:cNvPr id="12" name="Content Placeholder 8">
            <a:extLst>
              <a:ext uri="{FF2B5EF4-FFF2-40B4-BE49-F238E27FC236}">
                <a16:creationId xmlns:a16="http://schemas.microsoft.com/office/drawing/2014/main" id="{6FAA26DD-D8B1-8547-9985-3FFE00011EEA}"/>
              </a:ext>
            </a:extLst>
          </p:cNvPr>
          <p:cNvSpPr txBox="1">
            <a:spLocks/>
          </p:cNvSpPr>
          <p:nvPr/>
        </p:nvSpPr>
        <p:spPr>
          <a:xfrm>
            <a:off x="4840706"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Of our Medicare members stay with us year after year</a:t>
            </a:r>
          </a:p>
        </p:txBody>
      </p:sp>
      <p:sp>
        <p:nvSpPr>
          <p:cNvPr id="13" name="Title 7">
            <a:extLst>
              <a:ext uri="{FF2B5EF4-FFF2-40B4-BE49-F238E27FC236}">
                <a16:creationId xmlns:a16="http://schemas.microsoft.com/office/drawing/2014/main" id="{523DD986-11CD-8545-8276-1C9E8377582B}"/>
              </a:ext>
            </a:extLst>
          </p:cNvPr>
          <p:cNvSpPr txBox="1">
            <a:spLocks/>
          </p:cNvSpPr>
          <p:nvPr/>
        </p:nvSpPr>
        <p:spPr>
          <a:xfrm>
            <a:off x="4840704"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96%</a:t>
            </a:r>
          </a:p>
        </p:txBody>
      </p:sp>
      <p:sp>
        <p:nvSpPr>
          <p:cNvPr id="14" name="Content Placeholder 8">
            <a:extLst>
              <a:ext uri="{FF2B5EF4-FFF2-40B4-BE49-F238E27FC236}">
                <a16:creationId xmlns:a16="http://schemas.microsoft.com/office/drawing/2014/main" id="{6BE9D90C-65BD-3E4A-B784-403EC865AA9C}"/>
              </a:ext>
            </a:extLst>
          </p:cNvPr>
          <p:cNvSpPr txBox="1">
            <a:spLocks/>
          </p:cNvSpPr>
          <p:nvPr/>
        </p:nvSpPr>
        <p:spPr>
          <a:xfrm>
            <a:off x="8803728"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Years we’ve been offering Medicare Advantage plans</a:t>
            </a:r>
          </a:p>
        </p:txBody>
      </p:sp>
      <p:sp>
        <p:nvSpPr>
          <p:cNvPr id="15" name="Title 7">
            <a:extLst>
              <a:ext uri="{FF2B5EF4-FFF2-40B4-BE49-F238E27FC236}">
                <a16:creationId xmlns:a16="http://schemas.microsoft.com/office/drawing/2014/main" id="{875BF315-E5A6-8D4D-AB96-EFC31C739FFB}"/>
              </a:ext>
            </a:extLst>
          </p:cNvPr>
          <p:cNvSpPr txBox="1">
            <a:spLocks/>
          </p:cNvSpPr>
          <p:nvPr/>
        </p:nvSpPr>
        <p:spPr>
          <a:xfrm>
            <a:off x="8803726" y="2219545"/>
            <a:ext cx="3010394" cy="1024424"/>
          </a:xfrm>
          <a:prstGeom prst="rect">
            <a:avLst/>
          </a:prstGeom>
        </p:spPr>
        <p:txBody>
          <a:bodyPr vert="horz" lIns="109728" tIns="54864" rIns="109728" bIns="54864" rtlCol="0" anchor="t">
            <a:noAutofit/>
          </a:bodyPr>
          <a:lstStyle>
            <a:lvl1pPr algn="l" defTabSz="685800" rtl="0" eaLnBrk="1" latinLnBrk="0" hangingPunct="1">
              <a:lnSpc>
                <a:spcPct val="90000"/>
              </a:lnSpc>
              <a:spcBef>
                <a:spcPct val="0"/>
              </a:spcBef>
              <a:buNone/>
              <a:defRPr sz="2850" kern="1200" spc="6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6600" dirty="0">
                <a:solidFill>
                  <a:schemeClr val="accent2"/>
                </a:solidFill>
              </a:rPr>
              <a:t>20+</a:t>
            </a:r>
          </a:p>
        </p:txBody>
      </p:sp>
      <p:grpSp>
        <p:nvGrpSpPr>
          <p:cNvPr id="10" name="Group 9">
            <a:extLst>
              <a:ext uri="{FF2B5EF4-FFF2-40B4-BE49-F238E27FC236}">
                <a16:creationId xmlns:a16="http://schemas.microsoft.com/office/drawing/2014/main" id="{1E6D21FE-55DF-B549-A196-D4A224A1B4AB}"/>
              </a:ext>
            </a:extLst>
          </p:cNvPr>
          <p:cNvGrpSpPr/>
          <p:nvPr/>
        </p:nvGrpSpPr>
        <p:grpSpPr>
          <a:xfrm>
            <a:off x="1064753" y="5875740"/>
            <a:ext cx="1110397" cy="1110397"/>
            <a:chOff x="704443" y="4896449"/>
            <a:chExt cx="925331" cy="925331"/>
          </a:xfrm>
        </p:grpSpPr>
        <p:sp>
          <p:nvSpPr>
            <p:cNvPr id="17" name="Oval 16">
              <a:extLst>
                <a:ext uri="{FF2B5EF4-FFF2-40B4-BE49-F238E27FC236}">
                  <a16:creationId xmlns:a16="http://schemas.microsoft.com/office/drawing/2014/main" id="{23BDE4DF-BF11-6042-AB43-D4CA27E654BD}"/>
                </a:ext>
              </a:extLst>
            </p:cNvPr>
            <p:cNvSpPr/>
            <p:nvPr/>
          </p:nvSpPr>
          <p:spPr>
            <a:xfrm>
              <a:off x="704443" y="4896449"/>
              <a:ext cx="925331" cy="92533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85" dirty="0"/>
            </a:p>
          </p:txBody>
        </p:sp>
        <p:pic>
          <p:nvPicPr>
            <p:cNvPr id="18" name="Graphic 17">
              <a:extLst>
                <a:ext uri="{FF2B5EF4-FFF2-40B4-BE49-F238E27FC236}">
                  <a16:creationId xmlns:a16="http://schemas.microsoft.com/office/drawing/2014/main" id="{C2DC23B4-E8AB-0548-9E87-F347E993796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56915" y="5138452"/>
              <a:ext cx="415157" cy="400330"/>
            </a:xfrm>
            <a:prstGeom prst="rect">
              <a:avLst/>
            </a:prstGeom>
          </p:spPr>
        </p:pic>
      </p:grpSp>
      <p:sp>
        <p:nvSpPr>
          <p:cNvPr id="19" name="Content Placeholder 8">
            <a:extLst>
              <a:ext uri="{FF2B5EF4-FFF2-40B4-BE49-F238E27FC236}">
                <a16:creationId xmlns:a16="http://schemas.microsoft.com/office/drawing/2014/main" id="{3B6C60EA-2212-B04F-AB48-7108BF8BA95B}"/>
              </a:ext>
            </a:extLst>
          </p:cNvPr>
          <p:cNvSpPr txBox="1">
            <a:spLocks/>
          </p:cNvSpPr>
          <p:nvPr/>
        </p:nvSpPr>
        <p:spPr>
          <a:xfrm>
            <a:off x="2276822" y="5850375"/>
            <a:ext cx="8736957" cy="1181716"/>
          </a:xfrm>
          <a:prstGeom prst="rect">
            <a:avLst/>
          </a:prstGeom>
        </p:spPr>
        <p:txBody>
          <a:bodyPr vert="horz" lIns="164592" tIns="54864" rIns="109728" bIns="54864" rtlCol="0" anchor="ctr">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400"/>
              </a:lnSpc>
              <a:buNone/>
            </a:pPr>
            <a:r>
              <a:rPr lang="en-US" sz="1800" dirty="0">
                <a:solidFill>
                  <a:schemeClr val="bg2"/>
                </a:solidFill>
                <a:latin typeface="Verdana" panose="020B0604030504040204" pitchFamily="34" charset="0"/>
                <a:ea typeface="Verdana" panose="020B0604030504040204" pitchFamily="34" charset="0"/>
                <a:cs typeface="Verdana" panose="020B0604030504040204" pitchFamily="34" charset="0"/>
              </a:rPr>
              <a:t>UCare was the first to offer Medicare Advantage Plans in Minnesota</a:t>
            </a:r>
          </a:p>
        </p:txBody>
      </p:sp>
      <p:cxnSp>
        <p:nvCxnSpPr>
          <p:cNvPr id="20" name="Straight Connector 19">
            <a:extLst>
              <a:ext uri="{FF2B5EF4-FFF2-40B4-BE49-F238E27FC236}">
                <a16:creationId xmlns:a16="http://schemas.microsoft.com/office/drawing/2014/main" id="{1051EF78-2B9C-D944-A723-412AC201D754}"/>
              </a:ext>
            </a:extLst>
          </p:cNvPr>
          <p:cNvCxnSpPr>
            <a:cxnSpLocks/>
          </p:cNvCxnSpPr>
          <p:nvPr/>
        </p:nvCxnSpPr>
        <p:spPr>
          <a:xfrm>
            <a:off x="1054202" y="5434310"/>
            <a:ext cx="10759918"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8">
            <a:extLst>
              <a:ext uri="{FF2B5EF4-FFF2-40B4-BE49-F238E27FC236}">
                <a16:creationId xmlns:a16="http://schemas.microsoft.com/office/drawing/2014/main" id="{C9A50F62-DAB5-6F40-8067-DDE704A79284}"/>
              </a:ext>
            </a:extLst>
          </p:cNvPr>
          <p:cNvSpPr txBox="1">
            <a:spLocks/>
          </p:cNvSpPr>
          <p:nvPr/>
        </p:nvSpPr>
        <p:spPr>
          <a:xfrm>
            <a:off x="877682" y="3243968"/>
            <a:ext cx="3484456" cy="1508760"/>
          </a:xfrm>
          <a:prstGeom prst="rect">
            <a:avLst/>
          </a:prstGeom>
        </p:spPr>
        <p:txBody>
          <a:bodyPr vert="horz" lIns="164592" tIns="54864" rIns="109728" bIns="54864" rtlCol="0">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400" b="1" dirty="0">
                <a:solidFill>
                  <a:schemeClr val="tx2"/>
                </a:solidFill>
                <a:latin typeface="Verdana" panose="020B0604030504040204" pitchFamily="34" charset="0"/>
                <a:ea typeface="Verdana" panose="020B0604030504040204" pitchFamily="34" charset="0"/>
                <a:cs typeface="Verdana" panose="020B0604030504040204" pitchFamily="34" charset="0"/>
              </a:rPr>
              <a:t>People on Medicare trust us to provide health care coverage </a:t>
            </a:r>
          </a:p>
        </p:txBody>
      </p:sp>
    </p:spTree>
    <p:extLst>
      <p:ext uri="{BB962C8B-B14F-4D97-AF65-F5344CB8AC3E}">
        <p14:creationId xmlns:p14="http://schemas.microsoft.com/office/powerpoint/2010/main" val="265970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835" y="571501"/>
            <a:ext cx="12227857" cy="1291589"/>
          </a:xfrm>
        </p:spPr>
        <p:txBody>
          <a:bodyPr/>
          <a:lstStyle/>
          <a:p>
            <a:r>
              <a:rPr lang="en-US" sz="4560" dirty="0">
                <a:latin typeface="+mn-lt"/>
              </a:rPr>
              <a:t>How to join UCare Medicare Group</a:t>
            </a:r>
          </a:p>
        </p:txBody>
      </p:sp>
      <p:sp>
        <p:nvSpPr>
          <p:cNvPr id="3" name="Subtitle 2"/>
          <p:cNvSpPr>
            <a:spLocks noGrp="1"/>
          </p:cNvSpPr>
          <p:nvPr>
            <p:ph type="subTitle" idx="1"/>
          </p:nvPr>
        </p:nvSpPr>
        <p:spPr>
          <a:xfrm>
            <a:off x="928363" y="2443879"/>
            <a:ext cx="5226249" cy="3139504"/>
          </a:xfrm>
        </p:spPr>
        <p:txBody>
          <a:bodyPr/>
          <a:lstStyle/>
          <a:p>
            <a:pPr lvl="0">
              <a:spcAft>
                <a:spcPts val="1200"/>
              </a:spcAft>
              <a:buClr>
                <a:srgbClr val="307FE2"/>
              </a:buClr>
            </a:pPr>
            <a:r>
              <a:rPr lang="en-US" sz="2800" dirty="0">
                <a:solidFill>
                  <a:srgbClr val="3F8CCB"/>
                </a:solidFill>
              </a:rPr>
              <a:t>Retirees and Spouses</a:t>
            </a:r>
          </a:p>
          <a:p>
            <a:pPr marL="800100" lvl="1" indent="-342900" algn="l">
              <a:spcAft>
                <a:spcPts val="1200"/>
              </a:spcAft>
              <a:buClr>
                <a:srgbClr val="FFFFFF"/>
              </a:buClr>
              <a:buFont typeface="Arial" panose="020B0604020202020204" pitchFamily="34" charset="0"/>
              <a:buChar char="•"/>
            </a:pPr>
            <a:r>
              <a:rPr lang="en-US" dirty="0">
                <a:solidFill>
                  <a:srgbClr val="FFFFFF"/>
                </a:solidFill>
              </a:rPr>
              <a:t>May enroll when Medicare-eligible and retired</a:t>
            </a:r>
          </a:p>
          <a:p>
            <a:pPr marL="800100" lvl="1" indent="-342900" algn="l">
              <a:spcAft>
                <a:spcPts val="1200"/>
              </a:spcAft>
              <a:buClr>
                <a:srgbClr val="FFFFFF"/>
              </a:buClr>
              <a:buFont typeface="Arial" panose="020B0604020202020204" pitchFamily="34" charset="0"/>
              <a:buChar char="•"/>
            </a:pPr>
            <a:r>
              <a:rPr lang="en-US" dirty="0">
                <a:solidFill>
                  <a:srgbClr val="FFFFFF"/>
                </a:solidFill>
              </a:rPr>
              <a:t>Each fills out and application and plan choice form</a:t>
            </a:r>
          </a:p>
          <a:p>
            <a:pPr>
              <a:lnSpc>
                <a:spcPct val="150000"/>
              </a:lnSpc>
              <a:spcAft>
                <a:spcPts val="720"/>
              </a:spcAft>
            </a:pPr>
            <a:endParaRPr lang="en-US" dirty="0">
              <a:latin typeface="Open Sans"/>
            </a:endParaRPr>
          </a:p>
        </p:txBody>
      </p:sp>
      <p:sp>
        <p:nvSpPr>
          <p:cNvPr id="7" name="Rectangle 6">
            <a:extLst>
              <a:ext uri="{FF2B5EF4-FFF2-40B4-BE49-F238E27FC236}">
                <a16:creationId xmlns:a16="http://schemas.microsoft.com/office/drawing/2014/main" id="{8BEE2065-1CFE-48FD-986B-D465FCB61C67}"/>
              </a:ext>
            </a:extLst>
          </p:cNvPr>
          <p:cNvSpPr/>
          <p:nvPr/>
        </p:nvSpPr>
        <p:spPr>
          <a:xfrm>
            <a:off x="6879648" y="2443879"/>
            <a:ext cx="4785876" cy="2308324"/>
          </a:xfrm>
          <a:prstGeom prst="rect">
            <a:avLst/>
          </a:prstGeom>
        </p:spPr>
        <p:txBody>
          <a:bodyPr wrap="square">
            <a:spAutoFit/>
          </a:bodyPr>
          <a:lstStyle/>
          <a:p>
            <a:pPr lvl="0">
              <a:spcAft>
                <a:spcPts val="1200"/>
              </a:spcAft>
              <a:buClr>
                <a:srgbClr val="307FE2"/>
              </a:buClr>
            </a:pPr>
            <a:r>
              <a:rPr lang="en-US" sz="2800" dirty="0">
                <a:solidFill>
                  <a:srgbClr val="3F8CCB"/>
                </a:solidFill>
              </a:rPr>
              <a:t> Enrollment Folders</a:t>
            </a:r>
          </a:p>
          <a:p>
            <a:pPr marL="800100" lvl="1" indent="-342900">
              <a:spcAft>
                <a:spcPts val="1200"/>
              </a:spcAft>
              <a:buClr>
                <a:srgbClr val="FFFFFF"/>
              </a:buClr>
              <a:buFont typeface="Arial" panose="020B0604020202020204" pitchFamily="34" charset="0"/>
              <a:buChar char="•"/>
            </a:pPr>
            <a:r>
              <a:rPr lang="en-US" sz="2400" dirty="0">
                <a:solidFill>
                  <a:srgbClr val="FFFFFF"/>
                </a:solidFill>
              </a:rPr>
              <a:t>Includes 2 applications and 2 plan choice forms</a:t>
            </a:r>
          </a:p>
          <a:p>
            <a:pPr marL="800100" lvl="1" indent="-342900">
              <a:spcAft>
                <a:spcPts val="1200"/>
              </a:spcAft>
              <a:buClr>
                <a:srgbClr val="FFFFFF"/>
              </a:buClr>
              <a:buFont typeface="Arial" panose="020B0604020202020204" pitchFamily="34" charset="0"/>
              <a:buChar char="•"/>
            </a:pPr>
            <a:r>
              <a:rPr lang="en-US" sz="2400" dirty="0">
                <a:solidFill>
                  <a:srgbClr val="FFFFFF"/>
                </a:solidFill>
              </a:rPr>
              <a:t>Mail forms in the green envelope provided</a:t>
            </a:r>
          </a:p>
        </p:txBody>
      </p:sp>
      <p:cxnSp>
        <p:nvCxnSpPr>
          <p:cNvPr id="8" name="Straight Connector 7">
            <a:extLst>
              <a:ext uri="{FF2B5EF4-FFF2-40B4-BE49-F238E27FC236}">
                <a16:creationId xmlns:a16="http://schemas.microsoft.com/office/drawing/2014/main" id="{75A44196-67C7-4241-8281-1A141DFFF4AC}"/>
              </a:ext>
            </a:extLst>
          </p:cNvPr>
          <p:cNvCxnSpPr/>
          <p:nvPr/>
        </p:nvCxnSpPr>
        <p:spPr>
          <a:xfrm>
            <a:off x="6550336" y="2563091"/>
            <a:ext cx="0" cy="1762125"/>
          </a:xfrm>
          <a:prstGeom prst="line">
            <a:avLst/>
          </a:prstGeom>
          <a:ln w="38100" cap="rnd">
            <a:solidFill>
              <a:srgbClr val="3F8CCB"/>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F723B98-F4F5-49D3-807D-254F1124A9D0}"/>
              </a:ext>
            </a:extLst>
          </p:cNvPr>
          <p:cNvSpPr txBox="1"/>
          <p:nvPr/>
        </p:nvSpPr>
        <p:spPr>
          <a:xfrm>
            <a:off x="1281946" y="5583383"/>
            <a:ext cx="11195404" cy="2070439"/>
          </a:xfrm>
          <a:prstGeom prst="rect">
            <a:avLst/>
          </a:prstGeom>
          <a:noFill/>
        </p:spPr>
        <p:txBody>
          <a:bodyPr wrap="square" rtlCol="0">
            <a:spAutoFit/>
          </a:bodyPr>
          <a:lstStyle/>
          <a:p>
            <a:pPr algn="ctr"/>
            <a:r>
              <a:rPr lang="en-US" dirty="0">
                <a:solidFill>
                  <a:schemeClr val="bg1"/>
                </a:solidFill>
              </a:rPr>
              <a:t>Contact Us to Have Enrollment Folder sent to you.</a:t>
            </a:r>
          </a:p>
          <a:p>
            <a:pPr algn="ctr"/>
            <a:endParaRPr lang="en-US" dirty="0">
              <a:solidFill>
                <a:schemeClr val="bg1"/>
              </a:solidFill>
            </a:endParaRPr>
          </a:p>
          <a:p>
            <a:pPr algn="ctr"/>
            <a:r>
              <a:rPr lang="en-US" dirty="0">
                <a:solidFill>
                  <a:schemeClr val="bg1"/>
                </a:solidFill>
              </a:rPr>
              <a:t>612-676-6900</a:t>
            </a:r>
          </a:p>
          <a:p>
            <a:pPr algn="ctr"/>
            <a:r>
              <a:rPr lang="en-US" dirty="0">
                <a:solidFill>
                  <a:schemeClr val="bg1"/>
                </a:solidFill>
              </a:rPr>
              <a:t>  Toll Free 877-598-674</a:t>
            </a:r>
          </a:p>
          <a:p>
            <a:pPr algn="ctr"/>
            <a:r>
              <a:rPr lang="en-US" dirty="0">
                <a:solidFill>
                  <a:schemeClr val="bg1"/>
                </a:solidFill>
              </a:rPr>
              <a:t>groupsales@ucare.org</a:t>
            </a:r>
          </a:p>
        </p:txBody>
      </p:sp>
    </p:spTree>
    <p:extLst>
      <p:ext uri="{BB962C8B-B14F-4D97-AF65-F5344CB8AC3E}">
        <p14:creationId xmlns:p14="http://schemas.microsoft.com/office/powerpoint/2010/main" val="46791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832" y="571501"/>
            <a:ext cx="10972800" cy="1291589"/>
          </a:xfrm>
        </p:spPr>
        <p:txBody>
          <a:bodyPr/>
          <a:lstStyle/>
          <a:p>
            <a:r>
              <a:rPr lang="en-US" sz="4560" dirty="0">
                <a:latin typeface="+mj-lt"/>
              </a:rPr>
              <a:t>Welcome to UCare!</a:t>
            </a:r>
          </a:p>
        </p:txBody>
      </p:sp>
      <p:sp>
        <p:nvSpPr>
          <p:cNvPr id="3" name="Subtitle 2"/>
          <p:cNvSpPr>
            <a:spLocks noGrp="1"/>
          </p:cNvSpPr>
          <p:nvPr>
            <p:ph type="subTitle" idx="1"/>
          </p:nvPr>
        </p:nvSpPr>
        <p:spPr>
          <a:xfrm>
            <a:off x="928363" y="1504948"/>
            <a:ext cx="5917914" cy="6208722"/>
          </a:xfrm>
        </p:spPr>
        <p:txBody>
          <a:bodyPr/>
          <a:lstStyle/>
          <a:p>
            <a:pPr marL="457200" indent="-457200">
              <a:lnSpc>
                <a:spcPct val="150000"/>
              </a:lnSpc>
              <a:spcAft>
                <a:spcPts val="720"/>
              </a:spcAft>
              <a:buFont typeface="Arial" panose="020B0604020202020204" pitchFamily="34" charset="0"/>
              <a:buChar char="•"/>
            </a:pPr>
            <a:r>
              <a:rPr lang="en-US" dirty="0">
                <a:latin typeface="+mn-lt"/>
              </a:rPr>
              <a:t>Confirmation of enrollment</a:t>
            </a:r>
          </a:p>
          <a:p>
            <a:pPr marL="457200" indent="-457200">
              <a:lnSpc>
                <a:spcPct val="150000"/>
              </a:lnSpc>
              <a:spcAft>
                <a:spcPts val="720"/>
              </a:spcAft>
              <a:buFont typeface="Arial" panose="020B0604020202020204" pitchFamily="34" charset="0"/>
              <a:buChar char="•"/>
            </a:pPr>
            <a:r>
              <a:rPr lang="en-US" dirty="0">
                <a:latin typeface="+mn-lt"/>
              </a:rPr>
              <a:t>Member ID card</a:t>
            </a:r>
          </a:p>
          <a:p>
            <a:pPr marL="457200" indent="-457200">
              <a:lnSpc>
                <a:spcPct val="150000"/>
              </a:lnSpc>
              <a:spcAft>
                <a:spcPts val="720"/>
              </a:spcAft>
              <a:buFont typeface="Arial" panose="020B0604020202020204" pitchFamily="34" charset="0"/>
              <a:buChar char="•"/>
            </a:pPr>
            <a:r>
              <a:rPr lang="en-US" dirty="0">
                <a:latin typeface="+mn-lt"/>
              </a:rPr>
              <a:t>Customer Service</a:t>
            </a:r>
          </a:p>
          <a:p>
            <a:pPr marL="457200" indent="-457200">
              <a:lnSpc>
                <a:spcPct val="150000"/>
              </a:lnSpc>
              <a:spcAft>
                <a:spcPts val="720"/>
              </a:spcAft>
              <a:buFont typeface="Arial" panose="020B0604020202020204" pitchFamily="34" charset="0"/>
              <a:buChar char="•"/>
            </a:pPr>
            <a:r>
              <a:rPr lang="en-US" dirty="0">
                <a:latin typeface="+mn-lt"/>
              </a:rPr>
              <a:t>UCare 24/7 Nurse Line</a:t>
            </a:r>
          </a:p>
          <a:p>
            <a:pPr marL="457200" indent="-457200">
              <a:lnSpc>
                <a:spcPct val="150000"/>
              </a:lnSpc>
              <a:spcAft>
                <a:spcPts val="720"/>
              </a:spcAft>
              <a:buFont typeface="Arial" panose="020B0604020202020204" pitchFamily="34" charset="0"/>
              <a:buChar char="•"/>
            </a:pPr>
            <a:r>
              <a:rPr lang="en-US" dirty="0">
                <a:latin typeface="+mn-lt"/>
              </a:rPr>
              <a:t>Disease Management </a:t>
            </a:r>
            <a:br>
              <a:rPr lang="en-US" dirty="0">
                <a:latin typeface="+mn-lt"/>
              </a:rPr>
            </a:br>
            <a:r>
              <a:rPr lang="en-US" dirty="0">
                <a:latin typeface="+mn-lt"/>
              </a:rPr>
              <a:t>Programs</a:t>
            </a:r>
          </a:p>
          <a:p>
            <a:pPr marL="457200" indent="-457200">
              <a:lnSpc>
                <a:spcPct val="150000"/>
              </a:lnSpc>
              <a:spcAft>
                <a:spcPts val="720"/>
              </a:spcAft>
              <a:buFont typeface="Arial" panose="020B0604020202020204" pitchFamily="34" charset="0"/>
              <a:buChar char="•"/>
            </a:pPr>
            <a:r>
              <a:rPr lang="en-US" dirty="0">
                <a:latin typeface="+mn-lt"/>
              </a:rPr>
              <a:t>Member Portal at UCare.org</a:t>
            </a:r>
          </a:p>
        </p:txBody>
      </p:sp>
      <p:grpSp>
        <p:nvGrpSpPr>
          <p:cNvPr id="5" name="Group 4">
            <a:extLst>
              <a:ext uri="{FF2B5EF4-FFF2-40B4-BE49-F238E27FC236}">
                <a16:creationId xmlns:a16="http://schemas.microsoft.com/office/drawing/2014/main" id="{D04B2A99-5F91-4001-BBA6-A1C7AB553B48}"/>
              </a:ext>
            </a:extLst>
          </p:cNvPr>
          <p:cNvGrpSpPr>
            <a:grpSpLocks noChangeAspect="1"/>
          </p:cNvGrpSpPr>
          <p:nvPr/>
        </p:nvGrpSpPr>
        <p:grpSpPr bwMode="auto">
          <a:xfrm>
            <a:off x="6515586" y="1785518"/>
            <a:ext cx="6272055" cy="8494125"/>
            <a:chOff x="4797" y="1125"/>
            <a:chExt cx="3130" cy="3355"/>
          </a:xfrm>
        </p:grpSpPr>
        <p:sp>
          <p:nvSpPr>
            <p:cNvPr id="7" name="AutoShape 3">
              <a:extLst>
                <a:ext uri="{FF2B5EF4-FFF2-40B4-BE49-F238E27FC236}">
                  <a16:creationId xmlns:a16="http://schemas.microsoft.com/office/drawing/2014/main" id="{74713DC6-306D-4D5B-BF91-920EA996B680}"/>
                </a:ext>
              </a:extLst>
            </p:cNvPr>
            <p:cNvSpPr>
              <a:spLocks noChangeAspect="1" noChangeArrowheads="1" noTextEdit="1"/>
            </p:cNvSpPr>
            <p:nvPr/>
          </p:nvSpPr>
          <p:spPr bwMode="auto">
            <a:xfrm>
              <a:off x="4797" y="1125"/>
              <a:ext cx="3130" cy="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5">
              <a:extLst>
                <a:ext uri="{FF2B5EF4-FFF2-40B4-BE49-F238E27FC236}">
                  <a16:creationId xmlns:a16="http://schemas.microsoft.com/office/drawing/2014/main" id="{C10F52D4-3BDF-4A70-ACBD-72BFC8452C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21" t="15753" r="22435" b="37671"/>
            <a:stretch/>
          </p:blipFill>
          <p:spPr bwMode="auto">
            <a:xfrm>
              <a:off x="5323" y="1156"/>
              <a:ext cx="2496" cy="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7958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69" y="636929"/>
            <a:ext cx="12238893" cy="1148590"/>
          </a:xfrm>
        </p:spPr>
        <p:txBody>
          <a:bodyPr/>
          <a:lstStyle/>
          <a:p>
            <a:r>
              <a:rPr lang="en-US" sz="4320" dirty="0"/>
              <a:t>Questions about UCare Medicare Group</a:t>
            </a:r>
          </a:p>
        </p:txBody>
      </p:sp>
      <p:sp>
        <p:nvSpPr>
          <p:cNvPr id="3" name="Content Placeholder 2"/>
          <p:cNvSpPr>
            <a:spLocks noGrp="1"/>
          </p:cNvSpPr>
          <p:nvPr>
            <p:ph idx="1"/>
          </p:nvPr>
        </p:nvSpPr>
        <p:spPr/>
        <p:txBody>
          <a:bodyPr/>
          <a:lstStyle/>
          <a:p>
            <a:pPr marL="0" indent="0" algn="ctr">
              <a:buNone/>
            </a:pPr>
            <a:r>
              <a:rPr lang="en-US" sz="2880" dirty="0">
                <a:latin typeface="+mj-lt"/>
              </a:rPr>
              <a:t>Contact us:</a:t>
            </a:r>
            <a:r>
              <a:rPr lang="en-US" dirty="0">
                <a:latin typeface="+mj-lt"/>
              </a:rPr>
              <a:t>   </a:t>
            </a:r>
          </a:p>
          <a:p>
            <a:pPr marL="0" indent="0" algn="ctr">
              <a:buNone/>
            </a:pPr>
            <a:r>
              <a:rPr lang="en-US" sz="1800" dirty="0">
                <a:latin typeface="+mj-lt"/>
              </a:rPr>
              <a:t>                        </a:t>
            </a:r>
          </a:p>
          <a:p>
            <a:pPr marL="0" indent="0" algn="ctr">
              <a:buNone/>
            </a:pPr>
            <a:r>
              <a:rPr lang="en-US" sz="2400" dirty="0">
                <a:latin typeface="+mj-lt"/>
              </a:rPr>
              <a:t>Amy Sundem – Group Sales Representative</a:t>
            </a:r>
          </a:p>
          <a:p>
            <a:pPr marL="0" indent="0" algn="ctr">
              <a:buNone/>
            </a:pPr>
            <a:r>
              <a:rPr lang="en-US" sz="2400" dirty="0">
                <a:latin typeface="+mj-lt"/>
              </a:rPr>
              <a:t>Debbie Holt – Group Sales Manager</a:t>
            </a:r>
          </a:p>
          <a:p>
            <a:pPr marL="405764" lvl="1" indent="0" algn="ctr">
              <a:buNone/>
            </a:pPr>
            <a:endParaRPr lang="en-US" sz="2880" dirty="0">
              <a:latin typeface="+mj-lt"/>
            </a:endParaRPr>
          </a:p>
          <a:p>
            <a:pPr marL="405764" lvl="1" indent="0" algn="ctr">
              <a:buNone/>
            </a:pPr>
            <a:r>
              <a:rPr lang="en-US" sz="2880" dirty="0">
                <a:latin typeface="+mj-lt"/>
              </a:rPr>
              <a:t>Phone: 612-676-6900</a:t>
            </a:r>
          </a:p>
          <a:p>
            <a:pPr marL="405764" lvl="1" indent="0" algn="ctr">
              <a:buNone/>
            </a:pPr>
            <a:r>
              <a:rPr lang="en-US" sz="2880" dirty="0">
                <a:latin typeface="+mj-lt"/>
              </a:rPr>
              <a:t>Toll Free: 1-877-598-6574</a:t>
            </a:r>
          </a:p>
          <a:p>
            <a:pPr marL="405764" lvl="1" indent="0" algn="ctr">
              <a:buNone/>
            </a:pPr>
            <a:endParaRPr lang="en-US" sz="2880" dirty="0">
              <a:latin typeface="+mj-lt"/>
            </a:endParaRPr>
          </a:p>
          <a:p>
            <a:pPr marL="405764" lvl="1" indent="0" algn="ctr">
              <a:buNone/>
            </a:pPr>
            <a:r>
              <a:rPr lang="en-US" sz="2880" dirty="0">
                <a:latin typeface="+mj-lt"/>
              </a:rPr>
              <a:t>Email: </a:t>
            </a:r>
            <a:r>
              <a:rPr lang="en-US" sz="2880" dirty="0">
                <a:latin typeface="+mj-lt"/>
                <a:hlinkClick r:id="rId2"/>
              </a:rPr>
              <a:t>groupsales@ucare.org</a:t>
            </a:r>
            <a:endParaRPr lang="en-US" sz="2880" dirty="0">
              <a:latin typeface="+mj-lt"/>
            </a:endParaRPr>
          </a:p>
          <a:p>
            <a:pPr marL="0" indent="0">
              <a:buNone/>
            </a:pPr>
            <a:endParaRPr lang="en-US" dirty="0"/>
          </a:p>
        </p:txBody>
      </p:sp>
    </p:spTree>
    <p:extLst>
      <p:ext uri="{BB962C8B-B14F-4D97-AF65-F5344CB8AC3E}">
        <p14:creationId xmlns:p14="http://schemas.microsoft.com/office/powerpoint/2010/main" val="3220182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57229" y="707984"/>
            <a:ext cx="10636693" cy="2881642"/>
          </a:xfrm>
        </p:spPr>
        <p:txBody>
          <a:bodyPr/>
          <a:lstStyle/>
          <a:p>
            <a:pPr algn="ctr"/>
            <a:r>
              <a:rPr lang="en-US" dirty="0">
                <a:latin typeface="+mj-lt"/>
              </a:rPr>
              <a:t>THANK </a:t>
            </a:r>
            <a:br>
              <a:rPr lang="en-US" dirty="0">
                <a:latin typeface="+mj-lt"/>
              </a:rPr>
            </a:br>
            <a:r>
              <a:rPr lang="en-US" dirty="0">
                <a:latin typeface="+mj-lt"/>
              </a:rPr>
              <a:t>YOU</a:t>
            </a:r>
          </a:p>
        </p:txBody>
      </p:sp>
      <p:sp>
        <p:nvSpPr>
          <p:cNvPr id="6" name="Subtitle 5"/>
          <p:cNvSpPr>
            <a:spLocks noGrp="1"/>
          </p:cNvSpPr>
          <p:nvPr>
            <p:ph type="subTitle" idx="1"/>
          </p:nvPr>
        </p:nvSpPr>
        <p:spPr>
          <a:xfrm>
            <a:off x="2459380" y="3836341"/>
            <a:ext cx="9432392" cy="504192"/>
          </a:xfrm>
        </p:spPr>
        <p:txBody>
          <a:bodyPr>
            <a:noAutofit/>
          </a:bodyPr>
          <a:lstStyle/>
          <a:p>
            <a:pPr algn="ctr"/>
            <a:endParaRPr lang="en-US" sz="3360" dirty="0"/>
          </a:p>
          <a:p>
            <a:pPr algn="ctr"/>
            <a:endParaRPr lang="en-US" sz="3360" dirty="0"/>
          </a:p>
          <a:p>
            <a:pPr algn="ctr"/>
            <a:r>
              <a:rPr lang="en-US" sz="3360" dirty="0">
                <a:latin typeface="+mn-lt"/>
              </a:rPr>
              <a:t>Happy Retirement!</a:t>
            </a:r>
          </a:p>
          <a:p>
            <a:pPr algn="ctr"/>
            <a:endParaRPr lang="en-US" sz="3360" dirty="0"/>
          </a:p>
          <a:p>
            <a:pPr algn="ctr"/>
            <a:r>
              <a:rPr lang="en-US" sz="3360" dirty="0"/>
              <a:t>www.ucare.org</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5574" y="5943946"/>
            <a:ext cx="565639" cy="4623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89210" y="5943946"/>
            <a:ext cx="449401" cy="449401"/>
          </a:xfrm>
          <a:prstGeom prst="rect">
            <a:avLst/>
          </a:prstGeom>
        </p:spPr>
      </p:pic>
      <p:sp>
        <p:nvSpPr>
          <p:cNvPr id="2" name="Rectangle 1"/>
          <p:cNvSpPr/>
          <p:nvPr/>
        </p:nvSpPr>
        <p:spPr>
          <a:xfrm>
            <a:off x="3691890" y="4833963"/>
            <a:ext cx="2674620" cy="567078"/>
          </a:xfrm>
          <a:prstGeom prst="rect">
            <a:avLst/>
          </a:prstGeom>
        </p:spPr>
        <p:txBody>
          <a:bodyPr wrap="square">
            <a:spAutoFit/>
          </a:bodyPr>
          <a:lstStyle/>
          <a:p>
            <a:r>
              <a:rPr lang="en-US" sz="3085" dirty="0"/>
              <a:t> </a:t>
            </a:r>
          </a:p>
        </p:txBody>
      </p:sp>
    </p:spTree>
    <p:extLst>
      <p:ext uri="{BB962C8B-B14F-4D97-AF65-F5344CB8AC3E}">
        <p14:creationId xmlns:p14="http://schemas.microsoft.com/office/powerpoint/2010/main" val="321000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FE6ED2-3469-B842-AAE4-BE75F0249E21}"/>
              </a:ext>
            </a:extLst>
          </p:cNvPr>
          <p:cNvSpPr>
            <a:spLocks noGrp="1"/>
          </p:cNvSpPr>
          <p:nvPr>
            <p:ph type="title"/>
          </p:nvPr>
        </p:nvSpPr>
        <p:spPr/>
        <p:txBody>
          <a:bodyPr/>
          <a:lstStyle/>
          <a:p>
            <a:r>
              <a:rPr lang="en-US" dirty="0"/>
              <a:t>Advantages of </a:t>
            </a:r>
            <a:r>
              <a:rPr lang="en-US" dirty="0" err="1"/>
              <a:t>UCare</a:t>
            </a:r>
            <a:r>
              <a:rPr lang="en-US" dirty="0"/>
              <a:t> Medicare Plans</a:t>
            </a:r>
          </a:p>
        </p:txBody>
      </p:sp>
      <p:sp>
        <p:nvSpPr>
          <p:cNvPr id="9" name="Content Placeholder 8">
            <a:extLst>
              <a:ext uri="{FF2B5EF4-FFF2-40B4-BE49-F238E27FC236}">
                <a16:creationId xmlns:a16="http://schemas.microsoft.com/office/drawing/2014/main" id="{093EDC94-35AE-2F47-B526-3C9981AAB140}"/>
              </a:ext>
            </a:extLst>
          </p:cNvPr>
          <p:cNvSpPr>
            <a:spLocks noGrp="1"/>
          </p:cNvSpPr>
          <p:nvPr>
            <p:ph idx="1"/>
          </p:nvPr>
        </p:nvSpPr>
        <p:spPr>
          <a:xfrm>
            <a:off x="877682" y="1820426"/>
            <a:ext cx="8175099" cy="5850498"/>
          </a:xfrm>
        </p:spPr>
        <p:txBody>
          <a:bodyPr/>
          <a:lstStyle/>
          <a:p>
            <a:pPr marL="0" indent="0">
              <a:buNone/>
            </a:pPr>
            <a:r>
              <a:rPr lang="en-US" sz="2160" b="1" dirty="0">
                <a:solidFill>
                  <a:schemeClr val="tx2"/>
                </a:solidFill>
              </a:rPr>
              <a:t>Network</a:t>
            </a:r>
            <a:br>
              <a:rPr lang="en-US" sz="2160" b="1" dirty="0">
                <a:solidFill>
                  <a:schemeClr val="tx2"/>
                </a:solidFill>
              </a:rPr>
            </a:br>
            <a:r>
              <a:rPr lang="en-US" sz="1680" dirty="0"/>
              <a:t>We have a large statewide network including Mayo Clinic</a:t>
            </a:r>
          </a:p>
          <a:p>
            <a:pPr marL="0" indent="0">
              <a:lnSpc>
                <a:spcPts val="2400"/>
              </a:lnSpc>
              <a:spcAft>
                <a:spcPts val="0"/>
              </a:spcAft>
              <a:buNone/>
            </a:pPr>
            <a:endParaRPr lang="en-US" sz="1680" dirty="0"/>
          </a:p>
          <a:p>
            <a:pPr marL="0" indent="0">
              <a:buNone/>
            </a:pPr>
            <a:r>
              <a:rPr lang="en-US" sz="2160" b="1" dirty="0">
                <a:solidFill>
                  <a:schemeClr val="tx2"/>
                </a:solidFill>
              </a:rPr>
              <a:t>Choice</a:t>
            </a:r>
            <a:br>
              <a:rPr lang="en-US" sz="2160" b="1" dirty="0">
                <a:solidFill>
                  <a:schemeClr val="tx2"/>
                </a:solidFill>
              </a:rPr>
            </a:br>
            <a:r>
              <a:rPr lang="en-US" dirty="0"/>
              <a:t>Three plan option to fit your needs and </a:t>
            </a:r>
            <a:br>
              <a:rPr lang="en-US" dirty="0"/>
            </a:br>
            <a:r>
              <a:rPr lang="en-US" dirty="0"/>
              <a:t>your budget</a:t>
            </a:r>
          </a:p>
          <a:p>
            <a:pPr marL="0" indent="0">
              <a:spcAft>
                <a:spcPts val="0"/>
              </a:spcAft>
              <a:buNone/>
            </a:pPr>
            <a:endParaRPr lang="en-US" dirty="0"/>
          </a:p>
          <a:p>
            <a:pPr marL="0" indent="0">
              <a:buNone/>
            </a:pPr>
            <a:r>
              <a:rPr lang="en-US" sz="2160" b="1" dirty="0">
                <a:solidFill>
                  <a:schemeClr val="tx2"/>
                </a:solidFill>
              </a:rPr>
              <a:t>Customer Service</a:t>
            </a:r>
            <a:br>
              <a:rPr lang="en-US" sz="2160" b="1" dirty="0">
                <a:solidFill>
                  <a:schemeClr val="tx2"/>
                </a:solidFill>
              </a:rPr>
            </a:br>
            <a:r>
              <a:rPr lang="en-US" dirty="0"/>
              <a:t>We are local — just call to talk with us</a:t>
            </a:r>
          </a:p>
          <a:p>
            <a:pPr marL="0" indent="0">
              <a:spcAft>
                <a:spcPts val="0"/>
              </a:spcAft>
              <a:buNone/>
            </a:pPr>
            <a:endParaRPr lang="en-US" dirty="0"/>
          </a:p>
          <a:p>
            <a:pPr marL="0" indent="0">
              <a:buNone/>
            </a:pPr>
            <a:r>
              <a:rPr lang="en-US" sz="2160" b="1" dirty="0">
                <a:solidFill>
                  <a:schemeClr val="tx2"/>
                </a:solidFill>
              </a:rPr>
              <a:t>Convenience</a:t>
            </a:r>
            <a:br>
              <a:rPr lang="en-US" sz="2880" b="1" dirty="0">
                <a:solidFill>
                  <a:schemeClr val="tx2"/>
                </a:solidFill>
              </a:rPr>
            </a:br>
            <a:r>
              <a:rPr lang="en-US" dirty="0"/>
              <a:t>Medical and Medicare Part D all in one plan</a:t>
            </a:r>
          </a:p>
          <a:p>
            <a:pPr marL="0" indent="0">
              <a:spcAft>
                <a:spcPts val="0"/>
              </a:spcAft>
              <a:buNone/>
            </a:pPr>
            <a:endParaRPr lang="en-US" dirty="0"/>
          </a:p>
          <a:p>
            <a:pPr marL="0" indent="0">
              <a:spcAft>
                <a:spcPts val="0"/>
              </a:spcAft>
              <a:buNone/>
            </a:pPr>
            <a:r>
              <a:rPr lang="en-US" sz="2160" b="1" dirty="0">
                <a:solidFill>
                  <a:schemeClr val="tx2"/>
                </a:solidFill>
              </a:rPr>
              <a:t>Lots of extras</a:t>
            </a:r>
          </a:p>
          <a:p>
            <a:pPr marL="0" indent="0">
              <a:buNone/>
            </a:pPr>
            <a:r>
              <a:rPr lang="en-US" dirty="0"/>
              <a:t>Over-the-counter allowance, dental, vision </a:t>
            </a:r>
            <a:br>
              <a:rPr lang="en-US" dirty="0"/>
            </a:br>
            <a:r>
              <a:rPr lang="en-US" dirty="0"/>
              <a:t>and hearing benefits and fitness programs</a:t>
            </a:r>
            <a:br>
              <a:rPr lang="en-US" sz="2160" b="1" dirty="0">
                <a:solidFill>
                  <a:schemeClr val="tx2"/>
                </a:solidFill>
              </a:rPr>
            </a:br>
            <a:endParaRPr lang="en-US" sz="2160" b="1" dirty="0">
              <a:solidFill>
                <a:schemeClr val="tx2"/>
              </a:solidFill>
            </a:endParaRPr>
          </a:p>
        </p:txBody>
      </p:sp>
      <p:sp>
        <p:nvSpPr>
          <p:cNvPr id="10" name="Content Placeholder 8">
            <a:extLst>
              <a:ext uri="{FF2B5EF4-FFF2-40B4-BE49-F238E27FC236}">
                <a16:creationId xmlns:a16="http://schemas.microsoft.com/office/drawing/2014/main" id="{DCB23900-7830-194D-9B85-8D3FCA3BCA95}"/>
              </a:ext>
            </a:extLst>
          </p:cNvPr>
          <p:cNvSpPr txBox="1">
            <a:spLocks/>
          </p:cNvSpPr>
          <p:nvPr/>
        </p:nvSpPr>
        <p:spPr>
          <a:xfrm>
            <a:off x="6232416" y="3118339"/>
            <a:ext cx="8043282" cy="1547446"/>
          </a:xfrm>
          <a:prstGeom prst="rect">
            <a:avLst/>
          </a:prstGeom>
        </p:spPr>
        <p:txBody>
          <a:bodyPr vert="horz" lIns="164592" tIns="54864" rIns="109728" bIns="54864" rtlCol="0" anchor="t">
            <a:noAutofit/>
          </a:bodyPr>
          <a:lstStyle>
            <a:lvl1pPr marL="233363" indent="-2333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625475" indent="-282575"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2pPr>
            <a:lvl3pPr marL="969963" indent="-284163" algn="l" defTabSz="685800" rtl="0" eaLnBrk="1" latinLnBrk="0" hangingPunct="1">
              <a:lnSpc>
                <a:spcPct val="100000"/>
              </a:lnSpc>
              <a:spcBef>
                <a:spcPts val="0"/>
              </a:spcBef>
              <a:spcAft>
                <a:spcPts val="900"/>
              </a:spcAft>
              <a:buClr>
                <a:schemeClr val="bg2"/>
              </a:buClr>
              <a:buFont typeface="Arial" panose="020B060402020202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3pPr>
            <a:lvl4pPr marL="1316038" indent="-287338" algn="l" defTabSz="685800" rtl="0" eaLnBrk="1" latinLnBrk="0" hangingPunct="1">
              <a:lnSpc>
                <a:spcPct val="100000"/>
              </a:lnSpc>
              <a:spcBef>
                <a:spcPts val="0"/>
              </a:spcBef>
              <a:spcAft>
                <a:spcPts val="900"/>
              </a:spcAft>
              <a:buClr>
                <a:schemeClr val="bg2"/>
              </a:buClr>
              <a:buFont typeface="Verdana" panose="020B0604030504040204" pitchFamily="34" charset="0"/>
              <a:buChar char="–"/>
              <a:defRPr lang="en-US" sz="2000" kern="1200" dirty="0" smtClean="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1660525" indent="-288925" algn="l" defTabSz="685800" rtl="0" eaLnBrk="1" latinLnBrk="0" hangingPunct="1">
              <a:lnSpc>
                <a:spcPct val="100000"/>
              </a:lnSpc>
              <a:spcBef>
                <a:spcPts val="0"/>
              </a:spcBef>
              <a:spcAft>
                <a:spcPts val="900"/>
              </a:spcAft>
              <a:buClr>
                <a:schemeClr val="bg2"/>
              </a:buClr>
              <a:buSzPct val="90000"/>
              <a:buFont typeface="Wingdings" panose="05000000000000000000" pitchFamily="2" charset="2"/>
              <a:buChar char="Ø"/>
              <a:defRPr lang="en-US" sz="2000" kern="1200" dirty="0">
                <a:solidFill>
                  <a:schemeClr val="accent5"/>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2400"/>
              </a:lnSpc>
              <a:buNone/>
            </a:pPr>
            <a:endParaRPr lang="en-US" sz="1680" dirty="0" err="1">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group of people standing in the grass&#10;&#10;Description automatically generated">
            <a:extLst>
              <a:ext uri="{FF2B5EF4-FFF2-40B4-BE49-F238E27FC236}">
                <a16:creationId xmlns:a16="http://schemas.microsoft.com/office/drawing/2014/main" id="{CBA2A261-FC83-4FF9-94CA-00F395D8A9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0879" y="2223247"/>
            <a:ext cx="6696636" cy="4464424"/>
          </a:xfrm>
          <a:prstGeom prst="rect">
            <a:avLst/>
          </a:prstGeom>
        </p:spPr>
      </p:pic>
    </p:spTree>
    <p:extLst>
      <p:ext uri="{BB962C8B-B14F-4D97-AF65-F5344CB8AC3E}">
        <p14:creationId xmlns:p14="http://schemas.microsoft.com/office/powerpoint/2010/main" val="14584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7FE5417F-D876-CE43-9779-C38093DC70AD}"/>
              </a:ext>
            </a:extLst>
          </p:cNvPr>
          <p:cNvSpPr>
            <a:spLocks noGrp="1"/>
          </p:cNvSpPr>
          <p:nvPr>
            <p:ph type="title"/>
          </p:nvPr>
        </p:nvSpPr>
        <p:spPr>
          <a:xfrm>
            <a:off x="903348" y="353962"/>
            <a:ext cx="11890214" cy="1188864"/>
          </a:xfrm>
        </p:spPr>
        <p:txBody>
          <a:bodyPr wrap="square" anchor="ctr">
            <a:normAutofit/>
          </a:bodyPr>
          <a:lstStyle/>
          <a:p>
            <a:r>
              <a:rPr lang="en-US" sz="3480" b="1" dirty="0"/>
              <a:t>96% of all MN providers in network</a:t>
            </a:r>
            <a:br>
              <a:rPr lang="en-US" sz="3480" b="1" dirty="0"/>
            </a:br>
            <a:endParaRPr lang="en-US" sz="3480" dirty="0"/>
          </a:p>
        </p:txBody>
      </p:sp>
      <p:sp>
        <p:nvSpPr>
          <p:cNvPr id="29" name="Content Placeholder 28">
            <a:extLst>
              <a:ext uri="{FF2B5EF4-FFF2-40B4-BE49-F238E27FC236}">
                <a16:creationId xmlns:a16="http://schemas.microsoft.com/office/drawing/2014/main" id="{DEE12F0E-EDEA-7144-8115-B3C72F4145A4}"/>
              </a:ext>
            </a:extLst>
          </p:cNvPr>
          <p:cNvSpPr>
            <a:spLocks noGrp="1"/>
          </p:cNvSpPr>
          <p:nvPr>
            <p:ph idx="1"/>
          </p:nvPr>
        </p:nvSpPr>
        <p:spPr>
          <a:xfrm>
            <a:off x="910907" y="1380449"/>
            <a:ext cx="5637376" cy="5987285"/>
          </a:xfrm>
        </p:spPr>
        <p:txBody>
          <a:bodyPr wrap="square">
            <a:normAutofit fontScale="92500" lnSpcReduction="10000"/>
          </a:bodyPr>
          <a:lstStyle/>
          <a:p>
            <a:pPr>
              <a:lnSpc>
                <a:spcPct val="90000"/>
              </a:lnSpc>
              <a:spcAft>
                <a:spcPts val="240"/>
              </a:spcAft>
              <a:buClr>
                <a:srgbClr val="00205B"/>
              </a:buClr>
            </a:pPr>
            <a:endParaRPr lang="en-US" b="1" dirty="0"/>
          </a:p>
          <a:p>
            <a:pPr>
              <a:lnSpc>
                <a:spcPct val="90000"/>
              </a:lnSpc>
              <a:spcAft>
                <a:spcPts val="240"/>
              </a:spcAft>
              <a:buClr>
                <a:srgbClr val="00205B"/>
              </a:buClr>
            </a:pPr>
            <a:r>
              <a:rPr lang="en-US" sz="2600" b="1" dirty="0"/>
              <a:t>Allina Health</a:t>
            </a:r>
          </a:p>
          <a:p>
            <a:pPr>
              <a:lnSpc>
                <a:spcPct val="90000"/>
              </a:lnSpc>
              <a:spcAft>
                <a:spcPts val="240"/>
              </a:spcAft>
              <a:buClr>
                <a:srgbClr val="00205B"/>
              </a:buClr>
            </a:pPr>
            <a:r>
              <a:rPr lang="en-US" sz="2600" b="1" dirty="0"/>
              <a:t>CentraCare</a:t>
            </a:r>
            <a:endParaRPr lang="en-US" sz="2600" i="1" dirty="0"/>
          </a:p>
          <a:p>
            <a:pPr>
              <a:lnSpc>
                <a:spcPct val="90000"/>
              </a:lnSpc>
              <a:spcAft>
                <a:spcPts val="240"/>
              </a:spcAft>
              <a:buClr>
                <a:srgbClr val="00205B"/>
              </a:buClr>
            </a:pPr>
            <a:r>
              <a:rPr lang="en-US" sz="2600" b="1" dirty="0" err="1"/>
              <a:t>Entira</a:t>
            </a:r>
            <a:r>
              <a:rPr lang="en-US" sz="2600" b="1" dirty="0"/>
              <a:t> Family Clinics</a:t>
            </a:r>
          </a:p>
          <a:p>
            <a:pPr>
              <a:lnSpc>
                <a:spcPct val="90000"/>
              </a:lnSpc>
              <a:spcAft>
                <a:spcPts val="240"/>
              </a:spcAft>
              <a:buClr>
                <a:srgbClr val="00205B"/>
              </a:buClr>
            </a:pPr>
            <a:r>
              <a:rPr lang="en-US" sz="2600" b="1" dirty="0"/>
              <a:t>Essentia Health</a:t>
            </a:r>
          </a:p>
          <a:p>
            <a:pPr>
              <a:lnSpc>
                <a:spcPct val="90000"/>
              </a:lnSpc>
              <a:spcAft>
                <a:spcPts val="240"/>
              </a:spcAft>
              <a:buClr>
                <a:srgbClr val="00205B"/>
              </a:buClr>
            </a:pPr>
            <a:r>
              <a:rPr lang="en-US" sz="2600" b="1" dirty="0"/>
              <a:t>M Health Fairview</a:t>
            </a:r>
          </a:p>
          <a:p>
            <a:pPr>
              <a:lnSpc>
                <a:spcPct val="90000"/>
              </a:lnSpc>
              <a:spcAft>
                <a:spcPts val="240"/>
              </a:spcAft>
              <a:buClr>
                <a:srgbClr val="00205B"/>
              </a:buClr>
            </a:pPr>
            <a:r>
              <a:rPr lang="en-US" sz="2600" b="1" dirty="0"/>
              <a:t>Mayo Clinic</a:t>
            </a:r>
          </a:p>
          <a:p>
            <a:pPr>
              <a:lnSpc>
                <a:spcPct val="90000"/>
              </a:lnSpc>
              <a:spcAft>
                <a:spcPts val="240"/>
              </a:spcAft>
              <a:buClr>
                <a:srgbClr val="00205B"/>
              </a:buClr>
            </a:pPr>
            <a:r>
              <a:rPr lang="en-US" sz="2600" b="1" dirty="0"/>
              <a:t>North Memorial Health</a:t>
            </a:r>
          </a:p>
          <a:p>
            <a:pPr>
              <a:lnSpc>
                <a:spcPct val="90000"/>
              </a:lnSpc>
              <a:spcAft>
                <a:spcPts val="240"/>
              </a:spcAft>
              <a:buClr>
                <a:srgbClr val="00205B"/>
              </a:buClr>
            </a:pPr>
            <a:r>
              <a:rPr lang="en-US" sz="2600" b="1" dirty="0"/>
              <a:t>Park Nicollet</a:t>
            </a:r>
          </a:p>
          <a:p>
            <a:pPr>
              <a:lnSpc>
                <a:spcPct val="90000"/>
              </a:lnSpc>
              <a:spcAft>
                <a:spcPts val="240"/>
              </a:spcAft>
              <a:buClr>
                <a:srgbClr val="00205B"/>
              </a:buClr>
            </a:pPr>
            <a:r>
              <a:rPr lang="en-US" sz="2600" b="1" dirty="0"/>
              <a:t>Sanford Health</a:t>
            </a:r>
          </a:p>
          <a:p>
            <a:pPr>
              <a:lnSpc>
                <a:spcPct val="90000"/>
              </a:lnSpc>
              <a:spcAft>
                <a:spcPts val="240"/>
              </a:spcAft>
              <a:buClr>
                <a:srgbClr val="00205B"/>
              </a:buClr>
            </a:pPr>
            <a:r>
              <a:rPr lang="en-US" sz="2600" b="1" dirty="0"/>
              <a:t>St. Luke’s </a:t>
            </a:r>
          </a:p>
          <a:p>
            <a:pPr>
              <a:lnSpc>
                <a:spcPct val="90000"/>
              </a:lnSpc>
              <a:spcAft>
                <a:spcPts val="240"/>
              </a:spcAft>
              <a:buClr>
                <a:srgbClr val="00205B"/>
              </a:buClr>
            </a:pPr>
            <a:r>
              <a:rPr lang="en-US" sz="2600" b="1" dirty="0"/>
              <a:t>Stillwater Medical Group</a:t>
            </a:r>
          </a:p>
          <a:p>
            <a:pPr>
              <a:lnSpc>
                <a:spcPct val="90000"/>
              </a:lnSpc>
              <a:spcAft>
                <a:spcPts val="240"/>
              </a:spcAft>
              <a:buClr>
                <a:srgbClr val="00205B"/>
              </a:buClr>
            </a:pPr>
            <a:r>
              <a:rPr lang="en-US" sz="2600" b="1" dirty="0"/>
              <a:t>University of Minnesota</a:t>
            </a:r>
          </a:p>
          <a:p>
            <a:pPr>
              <a:lnSpc>
                <a:spcPct val="90000"/>
              </a:lnSpc>
              <a:spcAft>
                <a:spcPts val="240"/>
              </a:spcAft>
              <a:buClr>
                <a:srgbClr val="00205B"/>
              </a:buClr>
            </a:pPr>
            <a:r>
              <a:rPr lang="en-US" sz="2600" b="1" dirty="0"/>
              <a:t>Voyage Healthcare</a:t>
            </a:r>
          </a:p>
          <a:p>
            <a:pPr>
              <a:lnSpc>
                <a:spcPct val="90000"/>
              </a:lnSpc>
              <a:spcAft>
                <a:spcPts val="240"/>
              </a:spcAft>
              <a:buClr>
                <a:srgbClr val="00205B"/>
              </a:buClr>
            </a:pPr>
            <a:r>
              <a:rPr lang="en-US" sz="2600" b="1" dirty="0"/>
              <a:t>Winona Health</a:t>
            </a:r>
          </a:p>
          <a:p>
            <a:pPr marL="0" indent="0">
              <a:lnSpc>
                <a:spcPct val="90000"/>
              </a:lnSpc>
              <a:buClr>
                <a:srgbClr val="00205B"/>
              </a:buClr>
              <a:buNone/>
            </a:pPr>
            <a:endParaRPr lang="en-US" sz="1920" i="1" dirty="0"/>
          </a:p>
          <a:p>
            <a:pPr marL="0" indent="0">
              <a:lnSpc>
                <a:spcPct val="90000"/>
              </a:lnSpc>
              <a:buClr>
                <a:srgbClr val="00205B"/>
              </a:buClr>
              <a:buNone/>
            </a:pPr>
            <a:r>
              <a:rPr lang="en-US" sz="2000" i="1" dirty="0"/>
              <a:t>and many more with no referrals needed</a:t>
            </a:r>
          </a:p>
        </p:txBody>
      </p:sp>
      <p:pic>
        <p:nvPicPr>
          <p:cNvPr id="9" name="Picture 8">
            <a:extLst>
              <a:ext uri="{FF2B5EF4-FFF2-40B4-BE49-F238E27FC236}">
                <a16:creationId xmlns:a16="http://schemas.microsoft.com/office/drawing/2014/main" id="{CD09B524-E6CF-4EEB-81EE-9D9F971101B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5986" r="7493" b="-1"/>
          <a:stretch/>
        </p:blipFill>
        <p:spPr>
          <a:xfrm>
            <a:off x="6599649" y="1380449"/>
            <a:ext cx="7119844" cy="6518939"/>
          </a:xfrm>
          <a:prstGeom prst="rect">
            <a:avLst/>
          </a:prstGeom>
          <a:noFill/>
        </p:spPr>
      </p:pic>
    </p:spTree>
    <p:extLst>
      <p:ext uri="{BB962C8B-B14F-4D97-AF65-F5344CB8AC3E}">
        <p14:creationId xmlns:p14="http://schemas.microsoft.com/office/powerpoint/2010/main" val="86858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307FE2"/>
                </a:solidFill>
              </a:rPr>
              <a:t>Who can join </a:t>
            </a:r>
            <a:r>
              <a:rPr lang="en-US" dirty="0" err="1">
                <a:solidFill>
                  <a:srgbClr val="307FE2"/>
                </a:solidFill>
              </a:rPr>
              <a:t>UCare</a:t>
            </a:r>
            <a:r>
              <a:rPr lang="en-US" dirty="0">
                <a:solidFill>
                  <a:srgbClr val="307FE2"/>
                </a:solidFill>
              </a:rPr>
              <a:t> Group Medicare?</a:t>
            </a:r>
          </a:p>
        </p:txBody>
      </p:sp>
      <p:sp>
        <p:nvSpPr>
          <p:cNvPr id="3" name="Content Placeholder 2"/>
          <p:cNvSpPr>
            <a:spLocks noGrp="1"/>
          </p:cNvSpPr>
          <p:nvPr>
            <p:ph idx="1"/>
          </p:nvPr>
        </p:nvSpPr>
        <p:spPr/>
        <p:txBody>
          <a:bodyPr/>
          <a:lstStyle/>
          <a:p>
            <a:pPr marL="548640" indent="0">
              <a:buNone/>
              <a:tabLst>
                <a:tab pos="548640" algn="l"/>
              </a:tabLst>
            </a:pPr>
            <a:endParaRPr lang="en-US" sz="2000" dirty="0"/>
          </a:p>
          <a:p>
            <a:pPr marL="548640" indent="0">
              <a:buNone/>
              <a:tabLst>
                <a:tab pos="548640" algn="l"/>
              </a:tabLst>
            </a:pPr>
            <a:endParaRPr lang="en-US" sz="2000" dirty="0"/>
          </a:p>
          <a:p>
            <a:pPr marL="548640" indent="0">
              <a:buNone/>
              <a:tabLst>
                <a:tab pos="548640" algn="l"/>
              </a:tabLst>
            </a:pPr>
            <a:r>
              <a:rPr lang="en-US" sz="2400" dirty="0">
                <a:solidFill>
                  <a:srgbClr val="000000"/>
                </a:solidFill>
              </a:rPr>
              <a:t>Retirees and their spouses who:</a:t>
            </a:r>
          </a:p>
          <a:p>
            <a:pPr marL="0" indent="0" algn="ctr">
              <a:buNone/>
            </a:pPr>
            <a:endParaRPr lang="en-US" sz="2400" dirty="0">
              <a:solidFill>
                <a:srgbClr val="307FE2"/>
              </a:solidFill>
            </a:endParaRPr>
          </a:p>
          <a:p>
            <a:pPr lvl="1">
              <a:buFont typeface="Arial" panose="020B0604020202020204" pitchFamily="34" charset="0"/>
              <a:buChar char="•"/>
            </a:pPr>
            <a:r>
              <a:rPr lang="en-US" sz="2400" dirty="0">
                <a:solidFill>
                  <a:srgbClr val="000000"/>
                </a:solidFill>
              </a:rPr>
              <a:t>Have Medicare Part A and Part B</a:t>
            </a:r>
          </a:p>
          <a:p>
            <a:pPr lvl="1">
              <a:buFont typeface="Arial" panose="020B0604020202020204" pitchFamily="34" charset="0"/>
              <a:buChar char="•"/>
            </a:pPr>
            <a:r>
              <a:rPr lang="en-US" sz="2400" dirty="0">
                <a:solidFill>
                  <a:srgbClr val="000000"/>
                </a:solidFill>
              </a:rPr>
              <a:t>Continue to pay Part B premium</a:t>
            </a:r>
          </a:p>
          <a:p>
            <a:pPr lvl="1">
              <a:buFont typeface="Arial" panose="020B0604020202020204" pitchFamily="34" charset="0"/>
              <a:buChar char="•"/>
            </a:pPr>
            <a:r>
              <a:rPr lang="en-US" sz="2400" dirty="0">
                <a:solidFill>
                  <a:srgbClr val="000000"/>
                </a:solidFill>
              </a:rPr>
              <a:t>Live in Minnesota or within 26 </a:t>
            </a:r>
            <a:br>
              <a:rPr lang="en-US" sz="2400" dirty="0">
                <a:solidFill>
                  <a:srgbClr val="000000"/>
                </a:solidFill>
              </a:rPr>
            </a:br>
            <a:r>
              <a:rPr lang="en-US" sz="2400" dirty="0">
                <a:solidFill>
                  <a:srgbClr val="000000"/>
                </a:solidFill>
              </a:rPr>
              <a:t>counties in Wisconsin</a:t>
            </a:r>
          </a:p>
          <a:p>
            <a:pPr marL="0" indent="0">
              <a:buNone/>
            </a:pP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45506" y="2668087"/>
            <a:ext cx="5108201" cy="4319853"/>
          </a:xfrm>
          <a:prstGeom prst="rect">
            <a:avLst/>
          </a:prstGeom>
        </p:spPr>
      </p:pic>
    </p:spTree>
    <p:extLst>
      <p:ext uri="{BB962C8B-B14F-4D97-AF65-F5344CB8AC3E}">
        <p14:creationId xmlns:p14="http://schemas.microsoft.com/office/powerpoint/2010/main" val="1295254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682" y="636929"/>
            <a:ext cx="12639026" cy="1148590"/>
          </a:xfrm>
        </p:spPr>
        <p:txBody>
          <a:bodyPr/>
          <a:lstStyle/>
          <a:p>
            <a:r>
              <a:rPr lang="en-US" dirty="0"/>
              <a:t>UCare Medicare Group Premium Rates</a:t>
            </a:r>
          </a:p>
        </p:txBody>
      </p:sp>
      <p:sp>
        <p:nvSpPr>
          <p:cNvPr id="3" name="Content Placeholder 2"/>
          <p:cNvSpPr>
            <a:spLocks noGrp="1"/>
          </p:cNvSpPr>
          <p:nvPr>
            <p:ph idx="1"/>
          </p:nvPr>
        </p:nvSpPr>
        <p:spPr>
          <a:xfrm>
            <a:off x="1497331" y="2029968"/>
            <a:ext cx="11527007" cy="4957972"/>
          </a:xfrm>
        </p:spPr>
        <p:txBody>
          <a:bodyPr numCol="3"/>
          <a:lstStyle/>
          <a:p>
            <a:pPr marL="0" indent="0" algn="ctr">
              <a:buNone/>
            </a:pPr>
            <a:endParaRPr lang="en-US" sz="5760" b="1" dirty="0">
              <a:solidFill>
                <a:srgbClr val="00205B"/>
              </a:solidFill>
            </a:endParaRPr>
          </a:p>
          <a:p>
            <a:pPr marL="0" indent="0" algn="ctr">
              <a:buNone/>
            </a:pPr>
            <a:r>
              <a:rPr lang="en-US" sz="5760" b="1" dirty="0">
                <a:solidFill>
                  <a:srgbClr val="00205B"/>
                </a:solidFill>
              </a:rPr>
              <a:t>High</a:t>
            </a:r>
            <a:br>
              <a:rPr lang="en-US" dirty="0"/>
            </a:br>
            <a:r>
              <a:rPr lang="en-US" sz="3840" dirty="0">
                <a:solidFill>
                  <a:srgbClr val="3F8CCB"/>
                </a:solidFill>
              </a:rPr>
              <a:t>$342</a:t>
            </a:r>
          </a:p>
          <a:p>
            <a:pPr marL="0" indent="0" algn="ctr">
              <a:buNone/>
            </a:pPr>
            <a:endParaRPr lang="en-US" dirty="0"/>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r>
              <a:rPr lang="en-US" sz="5760" b="1" dirty="0">
                <a:solidFill>
                  <a:srgbClr val="00205B"/>
                </a:solidFill>
              </a:rPr>
              <a:t>Core</a:t>
            </a:r>
            <a:r>
              <a:rPr lang="en-US" sz="5760" dirty="0"/>
              <a:t> </a:t>
            </a:r>
            <a:br>
              <a:rPr lang="en-US" dirty="0"/>
            </a:br>
            <a:r>
              <a:rPr lang="en-US" sz="3840" dirty="0">
                <a:solidFill>
                  <a:srgbClr val="3F8CCB"/>
                </a:solidFill>
              </a:rPr>
              <a:t>$177 </a:t>
            </a:r>
          </a:p>
          <a:p>
            <a:pPr marL="0" indent="0" algn="ctr">
              <a:buNone/>
            </a:pPr>
            <a:endParaRPr lang="en-US" dirty="0"/>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endParaRPr lang="en-US" sz="5760" b="1" dirty="0">
              <a:solidFill>
                <a:srgbClr val="00205B"/>
              </a:solidFill>
            </a:endParaRPr>
          </a:p>
          <a:p>
            <a:pPr marL="0" indent="0" algn="ctr">
              <a:buNone/>
            </a:pPr>
            <a:r>
              <a:rPr lang="en-US" sz="5760" b="1" dirty="0">
                <a:solidFill>
                  <a:srgbClr val="00205B"/>
                </a:solidFill>
              </a:rPr>
              <a:t>Basic</a:t>
            </a:r>
            <a:br>
              <a:rPr lang="en-US" sz="5760" b="1" dirty="0">
                <a:solidFill>
                  <a:srgbClr val="00205B"/>
                </a:solidFill>
              </a:rPr>
            </a:br>
            <a:r>
              <a:rPr lang="en-US" sz="3840" dirty="0">
                <a:solidFill>
                  <a:srgbClr val="3F8CCB"/>
                </a:solidFill>
              </a:rPr>
              <a:t>$79</a:t>
            </a:r>
          </a:p>
          <a:p>
            <a:pPr marL="0" indent="0" algn="ctr">
              <a:buNone/>
            </a:pPr>
            <a:endParaRPr lang="en-US" dirty="0"/>
          </a:p>
        </p:txBody>
      </p:sp>
      <p:sp>
        <p:nvSpPr>
          <p:cNvPr id="5" name="TextBox 4"/>
          <p:cNvSpPr txBox="1"/>
          <p:nvPr/>
        </p:nvSpPr>
        <p:spPr>
          <a:xfrm>
            <a:off x="1497331" y="5951082"/>
            <a:ext cx="10847070" cy="1010533"/>
          </a:xfrm>
          <a:prstGeom prst="rect">
            <a:avLst/>
          </a:prstGeom>
          <a:noFill/>
        </p:spPr>
        <p:txBody>
          <a:bodyPr wrap="square" rtlCol="0">
            <a:spAutoFit/>
          </a:bodyPr>
          <a:lstStyle/>
          <a:p>
            <a:pPr algn="ctr">
              <a:spcAft>
                <a:spcPts val="1440"/>
              </a:spcAft>
              <a:buClr>
                <a:srgbClr val="307FE2"/>
              </a:buClr>
            </a:pPr>
            <a:r>
              <a:rPr lang="en-US" sz="2400" dirty="0">
                <a:solidFill>
                  <a:srgbClr val="000000"/>
                </a:solidFill>
              </a:rPr>
              <a:t>Rates are per member, per month</a:t>
            </a:r>
          </a:p>
          <a:p>
            <a:pPr algn="ctr">
              <a:spcAft>
                <a:spcPts val="1440"/>
              </a:spcAft>
              <a:buClr>
                <a:srgbClr val="307FE2"/>
              </a:buClr>
            </a:pPr>
            <a:r>
              <a:rPr lang="en-US" sz="2400" dirty="0">
                <a:solidFill>
                  <a:srgbClr val="000000"/>
                </a:solidFill>
              </a:rPr>
              <a:t>through 12/31/22</a:t>
            </a:r>
          </a:p>
        </p:txBody>
      </p:sp>
      <p:cxnSp>
        <p:nvCxnSpPr>
          <p:cNvPr id="9" name="Straight Connector 8"/>
          <p:cNvCxnSpPr/>
          <p:nvPr/>
        </p:nvCxnSpPr>
        <p:spPr>
          <a:xfrm>
            <a:off x="4926330" y="2749057"/>
            <a:ext cx="0" cy="2326006"/>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269730" y="2749057"/>
            <a:ext cx="0" cy="2326006"/>
          </a:xfrm>
          <a:prstGeom prst="line">
            <a:avLst/>
          </a:prstGeom>
          <a:ln w="38100" cap="rnd">
            <a:solidFill>
              <a:srgbClr val="00205B"/>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754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Preventive Benefits </a:t>
            </a:r>
          </a:p>
        </p:txBody>
      </p:sp>
      <p:sp>
        <p:nvSpPr>
          <p:cNvPr id="3" name="Content Placeholder 2"/>
          <p:cNvSpPr>
            <a:spLocks noGrp="1"/>
          </p:cNvSpPr>
          <p:nvPr>
            <p:ph idx="1"/>
          </p:nvPr>
        </p:nvSpPr>
        <p:spPr/>
        <p:txBody>
          <a:bodyPr>
            <a:normAutofit/>
          </a:bodyPr>
          <a:lstStyle/>
          <a:p>
            <a:r>
              <a:rPr lang="en-US" sz="2880" dirty="0"/>
              <a:t>Health Services- $0 copay</a:t>
            </a:r>
          </a:p>
          <a:p>
            <a:pPr lvl="1"/>
            <a:r>
              <a:rPr lang="en-US" sz="2400" dirty="0"/>
              <a:t>Annual Physical</a:t>
            </a:r>
          </a:p>
          <a:p>
            <a:pPr lvl="1"/>
            <a:r>
              <a:rPr lang="en-US" sz="2400" dirty="0"/>
              <a:t>Routine Tests</a:t>
            </a:r>
          </a:p>
          <a:p>
            <a:pPr marL="548640" lvl="1" indent="0">
              <a:buNone/>
            </a:pPr>
            <a:endParaRPr lang="en-US" sz="2880" dirty="0"/>
          </a:p>
          <a:p>
            <a:pPr marL="344806" lvl="1">
              <a:buFont typeface="Arial" panose="020B0604020202020204" pitchFamily="34" charset="0"/>
              <a:buChar char="•"/>
            </a:pPr>
            <a:r>
              <a:rPr lang="en-US" sz="2880" dirty="0"/>
              <a:t>Dental Services – 100% coverage</a:t>
            </a:r>
          </a:p>
          <a:p>
            <a:pPr lvl="1"/>
            <a:r>
              <a:rPr lang="en-US" sz="2400" dirty="0"/>
              <a:t>3 cleanings</a:t>
            </a:r>
          </a:p>
          <a:p>
            <a:pPr lvl="1"/>
            <a:r>
              <a:rPr lang="en-US" sz="2400" dirty="0"/>
              <a:t>2 exams</a:t>
            </a:r>
          </a:p>
          <a:p>
            <a:pPr lvl="1"/>
            <a:r>
              <a:rPr lang="en-US" sz="2400" dirty="0"/>
              <a:t>Annual bitewing X-rays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8154575" y="2203938"/>
            <a:ext cx="6129837" cy="3610725"/>
          </a:xfrm>
          <a:prstGeom prst="rect">
            <a:avLst/>
          </a:prstGeom>
        </p:spPr>
      </p:pic>
    </p:spTree>
    <p:extLst>
      <p:ext uri="{BB962C8B-B14F-4D97-AF65-F5344CB8AC3E}">
        <p14:creationId xmlns:p14="http://schemas.microsoft.com/office/powerpoint/2010/main" val="307535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Primary Doctor Visits</a:t>
            </a:r>
          </a:p>
        </p:txBody>
      </p:sp>
      <p:sp>
        <p:nvSpPr>
          <p:cNvPr id="3" name="Content Placeholder 2"/>
          <p:cNvSpPr>
            <a:spLocks noGrp="1"/>
          </p:cNvSpPr>
          <p:nvPr>
            <p:ph idx="1"/>
          </p:nvPr>
        </p:nvSpPr>
        <p:spPr/>
        <p:txBody>
          <a:bodyPr>
            <a:normAutofit/>
          </a:bodyPr>
          <a:lstStyle/>
          <a:p>
            <a:r>
              <a:rPr lang="en-US" sz="2880" dirty="0"/>
              <a:t>Choose a Primary Care Clinic </a:t>
            </a:r>
          </a:p>
          <a:p>
            <a:pPr lvl="1"/>
            <a:r>
              <a:rPr lang="en-US" sz="2400" dirty="0"/>
              <a:t>Keep your doctor, your clinic </a:t>
            </a:r>
          </a:p>
          <a:p>
            <a:pPr lvl="1"/>
            <a:r>
              <a:rPr lang="en-US" sz="2400" dirty="0"/>
              <a:t>Find in Primary Care Clinic Listing</a:t>
            </a:r>
          </a:p>
          <a:p>
            <a:pPr lvl="1"/>
            <a:r>
              <a:rPr lang="en-US" sz="2400" dirty="0"/>
              <a:t>Change clinic anytime</a:t>
            </a:r>
          </a:p>
          <a:p>
            <a:pPr lvl="1"/>
            <a:r>
              <a:rPr lang="en-US" sz="2400" dirty="0"/>
              <a:t>Just a home base</a:t>
            </a:r>
          </a:p>
          <a:p>
            <a:pPr marL="548640" lvl="1" indent="0">
              <a:buNone/>
            </a:pPr>
            <a:endParaRPr lang="en-US" sz="2880" dirty="0"/>
          </a:p>
          <a:p>
            <a:pPr marL="344806" lvl="1">
              <a:buFont typeface="Arial" panose="020B0604020202020204" pitchFamily="34" charset="0"/>
              <a:buChar char="•"/>
            </a:pPr>
            <a:r>
              <a:rPr lang="en-US" sz="2880" dirty="0"/>
              <a:t>Primary Office Visit</a:t>
            </a:r>
          </a:p>
          <a:p>
            <a:pPr lvl="1"/>
            <a:r>
              <a:rPr lang="en-US" sz="2400" dirty="0"/>
              <a:t>$0 copay on all plans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99634" y="2087543"/>
            <a:ext cx="5684778" cy="4105673"/>
          </a:xfrm>
          <a:prstGeom prst="rect">
            <a:avLst/>
          </a:prstGeom>
        </p:spPr>
      </p:pic>
    </p:spTree>
    <p:extLst>
      <p:ext uri="{BB962C8B-B14F-4D97-AF65-F5344CB8AC3E}">
        <p14:creationId xmlns:p14="http://schemas.microsoft.com/office/powerpoint/2010/main" val="259283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Specialist Doctor Visits</a:t>
            </a:r>
          </a:p>
        </p:txBody>
      </p:sp>
      <p:sp>
        <p:nvSpPr>
          <p:cNvPr id="5" name="Content Placeholder 4"/>
          <p:cNvSpPr>
            <a:spLocks noGrp="1"/>
          </p:cNvSpPr>
          <p:nvPr>
            <p:ph idx="1"/>
          </p:nvPr>
        </p:nvSpPr>
        <p:spPr/>
        <p:txBody>
          <a:bodyPr/>
          <a:lstStyle/>
          <a:p>
            <a:pPr marL="0" indent="554356">
              <a:buNone/>
            </a:pPr>
            <a:r>
              <a:rPr lang="en-US" sz="2880" dirty="0"/>
              <a:t>See any Specialist</a:t>
            </a:r>
          </a:p>
          <a:p>
            <a:pPr marL="1097280" lvl="1" indent="-205740">
              <a:buFont typeface="Arial" panose="020B0604020202020204" pitchFamily="34" charset="0"/>
              <a:buChar char="•"/>
            </a:pPr>
            <a:r>
              <a:rPr lang="en-US" sz="2400" dirty="0"/>
              <a:t>No referral needed</a:t>
            </a:r>
          </a:p>
          <a:p>
            <a:pPr marL="1097280" lvl="1" indent="-205740">
              <a:buFont typeface="Arial" panose="020B0604020202020204" pitchFamily="34" charset="0"/>
              <a:buChar char="•"/>
            </a:pPr>
            <a:r>
              <a:rPr lang="en-US" sz="2400" dirty="0"/>
              <a:t>Simply make an appointment</a:t>
            </a:r>
            <a:endParaRPr lang="en-US" sz="2400" i="1" dirty="0"/>
          </a:p>
          <a:p>
            <a:pPr marL="1097280" lvl="1" indent="-205740">
              <a:buFont typeface="Arial" panose="020B0604020202020204" pitchFamily="34" charset="0"/>
              <a:buChar char="•"/>
            </a:pPr>
            <a:r>
              <a:rPr lang="en-US" sz="2400" dirty="0"/>
              <a:t>Use Find a Doctor tool</a:t>
            </a:r>
          </a:p>
          <a:p>
            <a:pPr marL="1097280" lvl="1" indent="-205740">
              <a:buFont typeface="Arial" panose="020B0604020202020204" pitchFamily="34" charset="0"/>
              <a:buChar char="•"/>
            </a:pPr>
            <a:endParaRPr lang="en-US" dirty="0"/>
          </a:p>
          <a:p>
            <a:pPr marL="891540" lvl="1" indent="-337186">
              <a:buNone/>
            </a:pPr>
            <a:r>
              <a:rPr lang="en-US" sz="2880" dirty="0"/>
              <a:t>Specialist Office Visit</a:t>
            </a:r>
          </a:p>
          <a:p>
            <a:pPr marL="1097280" lvl="1" indent="-205740">
              <a:buFont typeface="Arial" panose="020B0604020202020204" pitchFamily="34" charset="0"/>
              <a:buChar char="•"/>
            </a:pPr>
            <a:r>
              <a:rPr lang="en-US" sz="2400" dirty="0"/>
              <a:t>High - $15 copay</a:t>
            </a:r>
          </a:p>
          <a:p>
            <a:pPr marL="1097280" indent="-205740"/>
            <a:r>
              <a:rPr lang="en-US" sz="2400" dirty="0"/>
              <a:t>Core - $30 copay</a:t>
            </a:r>
          </a:p>
          <a:p>
            <a:pPr marL="1097280" lvl="1" indent="-205740">
              <a:buFont typeface="Arial" panose="020B0604020202020204" pitchFamily="34" charset="0"/>
              <a:buChar char="•"/>
            </a:pPr>
            <a:r>
              <a:rPr lang="en-US" sz="2400" dirty="0"/>
              <a:t>Basic - $40 copay</a:t>
            </a:r>
          </a:p>
          <a:p>
            <a:pPr>
              <a:lnSpc>
                <a:spcPct val="150000"/>
              </a:lnSpc>
              <a:spcAft>
                <a:spcPts val="720"/>
              </a:spcAft>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02827" y="2276557"/>
            <a:ext cx="5654297" cy="3885161"/>
          </a:xfrm>
          <a:prstGeom prst="rect">
            <a:avLst/>
          </a:prstGeom>
        </p:spPr>
      </p:pic>
    </p:spTree>
    <p:extLst>
      <p:ext uri="{BB962C8B-B14F-4D97-AF65-F5344CB8AC3E}">
        <p14:creationId xmlns:p14="http://schemas.microsoft.com/office/powerpoint/2010/main" val="2019440326"/>
      </p:ext>
    </p:extLst>
  </p:cSld>
  <p:clrMapOvr>
    <a:masterClrMapping/>
  </p:clrMapOvr>
</p:sld>
</file>

<file path=ppt/theme/theme1.xml><?xml version="1.0" encoding="utf-8"?>
<a:theme xmlns:a="http://schemas.openxmlformats.org/drawingml/2006/main" name="Title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2.xml><?xml version="1.0" encoding="utf-8"?>
<a:theme xmlns:a="http://schemas.openxmlformats.org/drawingml/2006/main" name="Divider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3.xml><?xml version="1.0" encoding="utf-8"?>
<a:theme xmlns:a="http://schemas.openxmlformats.org/drawingml/2006/main" name="Intro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4.xml><?xml version="1.0" encoding="utf-8"?>
<a:theme xmlns:a="http://schemas.openxmlformats.org/drawingml/2006/main" name="Content Slid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5.xml><?xml version="1.0" encoding="utf-8"?>
<a:theme xmlns:a="http://schemas.openxmlformats.org/drawingml/2006/main" name="Content Slides with Pictures">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UCa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re_4x3_Template_061518_Final.potx" id="{46B3D467-D8AE-4178-B45A-9146114D94D3}" vid="{F1B1CDA9-45DD-4EDF-8858-BB8BE4FEA60F}"/>
    </a:ext>
  </a:extLst>
</a:theme>
</file>

<file path=ppt/theme/theme6.xml><?xml version="1.0" encoding="utf-8"?>
<a:theme xmlns:a="http://schemas.openxmlformats.org/drawingml/2006/main" name="Blank Slide">
  <a:themeElements>
    <a:clrScheme name="UCare RGB">
      <a:dk1>
        <a:srgbClr val="000000"/>
      </a:dk1>
      <a:lt1>
        <a:srgbClr val="FFFFFF"/>
      </a:lt1>
      <a:dk2>
        <a:srgbClr val="2F7FE1"/>
      </a:dk2>
      <a:lt2>
        <a:srgbClr val="00205B"/>
      </a:lt2>
      <a:accent1>
        <a:srgbClr val="8BD3E6"/>
      </a:accent1>
      <a:accent2>
        <a:srgbClr val="F1BE48"/>
      </a:accent2>
      <a:accent3>
        <a:srgbClr val="C5003E"/>
      </a:accent3>
      <a:accent4>
        <a:srgbClr val="C7C9C7"/>
      </a:accent4>
      <a:accent5>
        <a:srgbClr val="707371"/>
      </a:accent5>
      <a:accent6>
        <a:srgbClr val="779FB5"/>
      </a:accent6>
      <a:hlink>
        <a:srgbClr val="2F7FE1"/>
      </a:hlink>
      <a:folHlink>
        <a:srgbClr val="0020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UCare</Template>
  <TotalTime>0</TotalTime>
  <Words>1603</Words>
  <Application>Microsoft Office PowerPoint</Application>
  <PresentationFormat>Custom</PresentationFormat>
  <Paragraphs>332</Paragraphs>
  <Slides>23</Slides>
  <Notes>11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23</vt:i4>
      </vt:variant>
    </vt:vector>
  </HeadingPairs>
  <TitlesOfParts>
    <vt:vector size="35" baseType="lpstr">
      <vt:lpstr>Arial</vt:lpstr>
      <vt:lpstr>Calibri</vt:lpstr>
      <vt:lpstr>Open Sans</vt:lpstr>
      <vt:lpstr>Open Sans Light</vt:lpstr>
      <vt:lpstr>Verdana</vt:lpstr>
      <vt:lpstr>Wingdings</vt:lpstr>
      <vt:lpstr>Title Slides</vt:lpstr>
      <vt:lpstr>Divider Slides</vt:lpstr>
      <vt:lpstr>Intro Slides</vt:lpstr>
      <vt:lpstr>Content Slides</vt:lpstr>
      <vt:lpstr>Content Slides with Pictures</vt:lpstr>
      <vt:lpstr>Blank Slide</vt:lpstr>
      <vt:lpstr>UCare Medicare Group</vt:lpstr>
      <vt:lpstr>Our members speak for themselves</vt:lpstr>
      <vt:lpstr>Advantages of UCare Medicare Plans</vt:lpstr>
      <vt:lpstr>96% of all MN providers in network </vt:lpstr>
      <vt:lpstr>Who can join UCare Group Medicare?</vt:lpstr>
      <vt:lpstr>UCare Medicare Group Premium Rates</vt:lpstr>
      <vt:lpstr>Preventive Benefits </vt:lpstr>
      <vt:lpstr>Primary Doctor Visits</vt:lpstr>
      <vt:lpstr>Specialist Doctor Visits</vt:lpstr>
      <vt:lpstr>Inpatient Hospital</vt:lpstr>
      <vt:lpstr>Outpatient Services and Skilled Nursing</vt:lpstr>
      <vt:lpstr>YES! Coverage when you travel</vt:lpstr>
      <vt:lpstr>Are my prescription drugs covered?</vt:lpstr>
      <vt:lpstr>Initial Coverage Stage</vt:lpstr>
      <vt:lpstr>Coverage Gap Stage – Donut Hole</vt:lpstr>
      <vt:lpstr>Additional Benefits – Vision and Hearing</vt:lpstr>
      <vt:lpstr>Additional Dental Benefits</vt:lpstr>
      <vt:lpstr>PowerPoint Presentation</vt:lpstr>
      <vt:lpstr>PowerPoint Presentation</vt:lpstr>
      <vt:lpstr>How to join UCare Medicare Group</vt:lpstr>
      <vt:lpstr>Welcome to UCare!</vt:lpstr>
      <vt:lpstr>Questions about UCare Medicare Group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2020-08-24T16:38:13Z</dcterms:created>
  <dcterms:modified xsi:type="dcterms:W3CDTF">2021-09-13T20:18:14Z</dcterms:modified>
</cp:coreProperties>
</file>